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charts/chart22.xml" ContentType="application/vnd.openxmlformats-officedocument.drawingml.chart+xml"/>
  <Default Extension="xlsx" ContentType="application/vnd.openxmlformats-officedocument.spreadsheetml.shee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charts/chart5.xml" ContentType="application/vnd.openxmlformats-officedocument.drawingml.chart+xml"/>
  <Override PartName="/ppt/slides/slide21.xml" ContentType="application/vnd.openxmlformats-officedocument.presentationml.slide+xml"/>
  <Override PartName="/ppt/charts/chart19.xml" ContentType="application/vnd.openxmlformats-officedocument.drawingml.chart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charts/chart12.xml" ContentType="application/vnd.openxmlformats-officedocument.drawingml.char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charts/chart21.xml" ContentType="application/vnd.openxmlformats-officedocument.drawingml.chart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charts/chart4.xml" ContentType="application/vnd.openxmlformats-officedocument.drawingml.chart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charts/chart18.xml" ContentType="application/vnd.openxmlformats-officedocument.drawingml.chart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charts/chart11.xml" ContentType="application/vnd.openxmlformats-officedocument.drawingml.chart+xml"/>
  <Default Extension="png" ContentType="image/png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charts/chart3.xml" ContentType="application/vnd.openxmlformats-officedocument.drawingml.chart+xml"/>
  <Override PartName="/ppt/notesSlides/notesSlide28.xml" ContentType="application/vnd.openxmlformats-officedocument.presentationml.notesSlide+xml"/>
  <Override PartName="/ppt/charts/chart17.xml" ContentType="application/vnd.openxmlformats-officedocument.drawingml.chart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charts/chart10.xml" ContentType="application/vnd.openxmlformats-officedocument.drawingml.chart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slides/slide25.xml" ContentType="application/vnd.openxmlformats-officedocument.presentationml.slide+xml"/>
  <Override PartName="/ppt/charts/chart2.xml" ContentType="application/vnd.openxmlformats-officedocument.drawingml.chart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6.xml" ContentType="application/vnd.openxmlformats-officedocument.drawingml.char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charts/chart15.xml" ContentType="application/vnd.openxmlformats-officedocument.drawingml.char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charts/chart14.xml" ContentType="application/vnd.openxmlformats-officedocument.drawingml.char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charts/chart23.xml" ContentType="application/vnd.openxmlformats-officedocument.drawingml.chart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charts/chart6.xml" ContentType="application/vnd.openxmlformats-officedocument.drawingml.chart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charts/chart13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4"/>
  </p:notesMasterIdLst>
  <p:handoutMasterIdLst>
    <p:handoutMasterId r:id="rId35"/>
  </p:handoutMasterIdLst>
  <p:sldIdLst>
    <p:sldId id="257" r:id="rId2"/>
    <p:sldId id="504" r:id="rId3"/>
    <p:sldId id="505" r:id="rId4"/>
    <p:sldId id="506" r:id="rId5"/>
    <p:sldId id="517" r:id="rId6"/>
    <p:sldId id="498" r:id="rId7"/>
    <p:sldId id="499" r:id="rId8"/>
    <p:sldId id="456" r:id="rId9"/>
    <p:sldId id="451" r:id="rId10"/>
    <p:sldId id="458" r:id="rId11"/>
    <p:sldId id="518" r:id="rId12"/>
    <p:sldId id="502" r:id="rId13"/>
    <p:sldId id="467" r:id="rId14"/>
    <p:sldId id="509" r:id="rId15"/>
    <p:sldId id="510" r:id="rId16"/>
    <p:sldId id="511" r:id="rId17"/>
    <p:sldId id="512" r:id="rId18"/>
    <p:sldId id="496" r:id="rId19"/>
    <p:sldId id="472" r:id="rId20"/>
    <p:sldId id="513" r:id="rId21"/>
    <p:sldId id="514" r:id="rId22"/>
    <p:sldId id="519" r:id="rId23"/>
    <p:sldId id="524" r:id="rId24"/>
    <p:sldId id="484" r:id="rId25"/>
    <p:sldId id="516" r:id="rId26"/>
    <p:sldId id="486" r:id="rId27"/>
    <p:sldId id="487" r:id="rId28"/>
    <p:sldId id="493" r:id="rId29"/>
    <p:sldId id="527" r:id="rId30"/>
    <p:sldId id="488" r:id="rId31"/>
    <p:sldId id="494" r:id="rId32"/>
    <p:sldId id="53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6268" autoAdjust="0"/>
    <p:restoredTop sz="94930" autoAdjust="0"/>
  </p:normalViewPr>
  <p:slideViewPr>
    <p:cSldViewPr snapToGrid="0" snapToObjects="1">
      <p:cViewPr varScale="1">
        <p:scale>
          <a:sx n="90" d="100"/>
          <a:sy n="90" d="100"/>
        </p:scale>
        <p:origin x="-7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raghav:work:emc2:hpca_talk:graphs:power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raghav:work:emc2:model:graphing:sprint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raghav:work:emc2:model:graphing:sprint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raghav:work:emc2:model:graphing:sprint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raghav:work:emc2:model:graphing:sprint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raghav:work:emc2:model:graphing:sprint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raghav:work:emc2:model:graphing:sprint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raghav:work:emc2:model:graphing:sprint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raghav:work:emc2:model:graphing:sprint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raghav:work:emc2:model:graphing:sprint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raghav:work:emc2:model:graphing:sprin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raghav:work:emc2:hpca_talk:graphs:temp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raghav:work:emc2:model:graphing:adrenaline-rise-temp-talk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raghav:work:emc2:model:graphing:adrenaline-fall-temp-talk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raghav:work:emc2:adrenaline:proposal:presentation:proposal-graph-largest-input-16p.trace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raghav:work:emc2:hpca_talk:graphs:temp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raghav:work:emc2:model:graphing:sprint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raghav:work:emc2:model:graphing:sprint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raghav:work:emc2:model:graphing:sprint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raghav:work:emc2:model:graphing:sprint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raghav:work:emc2:model:graphing:sprint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raghav:work:emc2:model:graphing:sprin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scatterChart>
        <c:scatterStyle val="smoothMarker"/>
        <c:ser>
          <c:idx val="1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'power.xls'!$A$1:$A$49</c:f>
              <c:numCache>
                <c:formatCode>General</c:formatCode>
                <c:ptCount val="49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10.0</c:v>
                </c:pt>
                <c:pt idx="12">
                  <c:v>15.0</c:v>
                </c:pt>
                <c:pt idx="13">
                  <c:v>20.0</c:v>
                </c:pt>
                <c:pt idx="14">
                  <c:v>25.0</c:v>
                </c:pt>
                <c:pt idx="15">
                  <c:v>30.0</c:v>
                </c:pt>
                <c:pt idx="16">
                  <c:v>35.0</c:v>
                </c:pt>
                <c:pt idx="17">
                  <c:v>40.0</c:v>
                </c:pt>
                <c:pt idx="18">
                  <c:v>45.0</c:v>
                </c:pt>
                <c:pt idx="19">
                  <c:v>50.0</c:v>
                </c:pt>
                <c:pt idx="20">
                  <c:v>55.0</c:v>
                </c:pt>
                <c:pt idx="21">
                  <c:v>60.0</c:v>
                </c:pt>
                <c:pt idx="22">
                  <c:v>65.0</c:v>
                </c:pt>
                <c:pt idx="23">
                  <c:v>70.0</c:v>
                </c:pt>
                <c:pt idx="24">
                  <c:v>75.0</c:v>
                </c:pt>
                <c:pt idx="25">
                  <c:v>80.0</c:v>
                </c:pt>
                <c:pt idx="26">
                  <c:v>85.0</c:v>
                </c:pt>
                <c:pt idx="27">
                  <c:v>90.0</c:v>
                </c:pt>
                <c:pt idx="28">
                  <c:v>95.0</c:v>
                </c:pt>
                <c:pt idx="29">
                  <c:v>100.0</c:v>
                </c:pt>
                <c:pt idx="30">
                  <c:v>105.0</c:v>
                </c:pt>
                <c:pt idx="31">
                  <c:v>110.0</c:v>
                </c:pt>
                <c:pt idx="32">
                  <c:v>115.0</c:v>
                </c:pt>
                <c:pt idx="33">
                  <c:v>120.0</c:v>
                </c:pt>
                <c:pt idx="34">
                  <c:v>125.0</c:v>
                </c:pt>
                <c:pt idx="35">
                  <c:v>130.0</c:v>
                </c:pt>
                <c:pt idx="36">
                  <c:v>135.0</c:v>
                </c:pt>
                <c:pt idx="37">
                  <c:v>140.0</c:v>
                </c:pt>
                <c:pt idx="38">
                  <c:v>145.0</c:v>
                </c:pt>
                <c:pt idx="39">
                  <c:v>150.0</c:v>
                </c:pt>
                <c:pt idx="40">
                  <c:v>155.0</c:v>
                </c:pt>
                <c:pt idx="41">
                  <c:v>160.0</c:v>
                </c:pt>
                <c:pt idx="42">
                  <c:v>165.0</c:v>
                </c:pt>
                <c:pt idx="43">
                  <c:v>170.0</c:v>
                </c:pt>
                <c:pt idx="44">
                  <c:v>175.0</c:v>
                </c:pt>
                <c:pt idx="45">
                  <c:v>180.0</c:v>
                </c:pt>
                <c:pt idx="46">
                  <c:v>185.0</c:v>
                </c:pt>
                <c:pt idx="47">
                  <c:v>190.0</c:v>
                </c:pt>
                <c:pt idx="48">
                  <c:v>195.0</c:v>
                </c:pt>
              </c:numCache>
            </c:numRef>
          </c:xVal>
          <c:yVal>
            <c:numRef>
              <c:f>'power.xls'!$C$1:$C$49</c:f>
              <c:numCache>
                <c:formatCode>General</c:formatCode>
                <c:ptCount val="4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2.0</c:v>
                </c:pt>
                <c:pt idx="12">
                  <c:v>2.0</c:v>
                </c:pt>
                <c:pt idx="13">
                  <c:v>2.0</c:v>
                </c:pt>
                <c:pt idx="14">
                  <c:v>2.0</c:v>
                </c:pt>
                <c:pt idx="15">
                  <c:v>2.0</c:v>
                </c:pt>
                <c:pt idx="16">
                  <c:v>2.0</c:v>
                </c:pt>
                <c:pt idx="17">
                  <c:v>2.0</c:v>
                </c:pt>
                <c:pt idx="18">
                  <c:v>2.0</c:v>
                </c:pt>
                <c:pt idx="19">
                  <c:v>2.0</c:v>
                </c:pt>
                <c:pt idx="20">
                  <c:v>2.0</c:v>
                </c:pt>
                <c:pt idx="21">
                  <c:v>2.0</c:v>
                </c:pt>
                <c:pt idx="22">
                  <c:v>2.0</c:v>
                </c:pt>
                <c:pt idx="23">
                  <c:v>2.0</c:v>
                </c:pt>
                <c:pt idx="24">
                  <c:v>2.0</c:v>
                </c:pt>
                <c:pt idx="25">
                  <c:v>2.0</c:v>
                </c:pt>
                <c:pt idx="26">
                  <c:v>2.0</c:v>
                </c:pt>
                <c:pt idx="27">
                  <c:v>2.0</c:v>
                </c:pt>
                <c:pt idx="28">
                  <c:v>2.0</c:v>
                </c:pt>
                <c:pt idx="29">
                  <c:v>2.0</c:v>
                </c:pt>
                <c:pt idx="30">
                  <c:v>2.0</c:v>
                </c:pt>
                <c:pt idx="31">
                  <c:v>2.0</c:v>
                </c:pt>
                <c:pt idx="32">
                  <c:v>2.0</c:v>
                </c:pt>
                <c:pt idx="33">
                  <c:v>2.0</c:v>
                </c:pt>
                <c:pt idx="34">
                  <c:v>2.0</c:v>
                </c:pt>
                <c:pt idx="35">
                  <c:v>2.0</c:v>
                </c:pt>
                <c:pt idx="36">
                  <c:v>2.0</c:v>
                </c:pt>
                <c:pt idx="37">
                  <c:v>2.0</c:v>
                </c:pt>
                <c:pt idx="38">
                  <c:v>2.0</c:v>
                </c:pt>
                <c:pt idx="39">
                  <c:v>2.0</c:v>
                </c:pt>
                <c:pt idx="40">
                  <c:v>2.0</c:v>
                </c:pt>
                <c:pt idx="41">
                  <c:v>2.0</c:v>
                </c:pt>
                <c:pt idx="42">
                  <c:v>2.0</c:v>
                </c:pt>
                <c:pt idx="43">
                  <c:v>2.0</c:v>
                </c:pt>
                <c:pt idx="44">
                  <c:v>2.0</c:v>
                </c:pt>
                <c:pt idx="45">
                  <c:v>2.0</c:v>
                </c:pt>
                <c:pt idx="46">
                  <c:v>2.0</c:v>
                </c:pt>
                <c:pt idx="47">
                  <c:v>2.0</c:v>
                </c:pt>
                <c:pt idx="48">
                  <c:v>2.0</c:v>
                </c:pt>
              </c:numCache>
            </c:numRef>
          </c:yVal>
        </c:ser>
        <c:ser>
          <c:idx val="3"/>
          <c:order val="1"/>
          <c:spPr>
            <a:ln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'power.xls'!$A$1:$A$49</c:f>
              <c:numCache>
                <c:formatCode>General</c:formatCode>
                <c:ptCount val="49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10.0</c:v>
                </c:pt>
                <c:pt idx="12">
                  <c:v>15.0</c:v>
                </c:pt>
                <c:pt idx="13">
                  <c:v>20.0</c:v>
                </c:pt>
                <c:pt idx="14">
                  <c:v>25.0</c:v>
                </c:pt>
                <c:pt idx="15">
                  <c:v>30.0</c:v>
                </c:pt>
                <c:pt idx="16">
                  <c:v>35.0</c:v>
                </c:pt>
                <c:pt idx="17">
                  <c:v>40.0</c:v>
                </c:pt>
                <c:pt idx="18">
                  <c:v>45.0</c:v>
                </c:pt>
                <c:pt idx="19">
                  <c:v>50.0</c:v>
                </c:pt>
                <c:pt idx="20">
                  <c:v>55.0</c:v>
                </c:pt>
                <c:pt idx="21">
                  <c:v>60.0</c:v>
                </c:pt>
                <c:pt idx="22">
                  <c:v>65.0</c:v>
                </c:pt>
                <c:pt idx="23">
                  <c:v>70.0</c:v>
                </c:pt>
                <c:pt idx="24">
                  <c:v>75.0</c:v>
                </c:pt>
                <c:pt idx="25">
                  <c:v>80.0</c:v>
                </c:pt>
                <c:pt idx="26">
                  <c:v>85.0</c:v>
                </c:pt>
                <c:pt idx="27">
                  <c:v>90.0</c:v>
                </c:pt>
                <c:pt idx="28">
                  <c:v>95.0</c:v>
                </c:pt>
                <c:pt idx="29">
                  <c:v>100.0</c:v>
                </c:pt>
                <c:pt idx="30">
                  <c:v>105.0</c:v>
                </c:pt>
                <c:pt idx="31">
                  <c:v>110.0</c:v>
                </c:pt>
                <c:pt idx="32">
                  <c:v>115.0</c:v>
                </c:pt>
                <c:pt idx="33">
                  <c:v>120.0</c:v>
                </c:pt>
                <c:pt idx="34">
                  <c:v>125.0</c:v>
                </c:pt>
                <c:pt idx="35">
                  <c:v>130.0</c:v>
                </c:pt>
                <c:pt idx="36">
                  <c:v>135.0</c:v>
                </c:pt>
                <c:pt idx="37">
                  <c:v>140.0</c:v>
                </c:pt>
                <c:pt idx="38">
                  <c:v>145.0</c:v>
                </c:pt>
                <c:pt idx="39">
                  <c:v>150.0</c:v>
                </c:pt>
                <c:pt idx="40">
                  <c:v>155.0</c:v>
                </c:pt>
                <c:pt idx="41">
                  <c:v>160.0</c:v>
                </c:pt>
                <c:pt idx="42">
                  <c:v>165.0</c:v>
                </c:pt>
                <c:pt idx="43">
                  <c:v>170.0</c:v>
                </c:pt>
                <c:pt idx="44">
                  <c:v>175.0</c:v>
                </c:pt>
                <c:pt idx="45">
                  <c:v>180.0</c:v>
                </c:pt>
                <c:pt idx="46">
                  <c:v>185.0</c:v>
                </c:pt>
                <c:pt idx="47">
                  <c:v>190.0</c:v>
                </c:pt>
                <c:pt idx="48">
                  <c:v>195.0</c:v>
                </c:pt>
              </c:numCache>
            </c:numRef>
          </c:xVal>
          <c:yVal>
            <c:numRef>
              <c:f>'power.xls'!$E$1:$E$49</c:f>
              <c:numCache>
                <c:formatCode>General</c:formatCode>
                <c:ptCount val="4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8.0</c:v>
                </c:pt>
                <c:pt idx="12">
                  <c:v>8.0</c:v>
                </c:pt>
                <c:pt idx="13">
                  <c:v>8.0</c:v>
                </c:pt>
                <c:pt idx="14">
                  <c:v>8.0</c:v>
                </c:pt>
                <c:pt idx="15">
                  <c:v>8.0</c:v>
                </c:pt>
                <c:pt idx="16">
                  <c:v>8.0</c:v>
                </c:pt>
                <c:pt idx="17">
                  <c:v>8.0</c:v>
                </c:pt>
                <c:pt idx="18">
                  <c:v>8.0</c:v>
                </c:pt>
                <c:pt idx="19">
                  <c:v>8.0</c:v>
                </c:pt>
                <c:pt idx="20">
                  <c:v>8.0</c:v>
                </c:pt>
                <c:pt idx="21">
                  <c:v>8.0</c:v>
                </c:pt>
                <c:pt idx="22">
                  <c:v>8.0</c:v>
                </c:pt>
                <c:pt idx="23">
                  <c:v>8.0</c:v>
                </c:pt>
                <c:pt idx="24">
                  <c:v>8.0</c:v>
                </c:pt>
                <c:pt idx="25">
                  <c:v>8.0</c:v>
                </c:pt>
                <c:pt idx="26">
                  <c:v>8.0</c:v>
                </c:pt>
                <c:pt idx="27">
                  <c:v>8.0</c:v>
                </c:pt>
                <c:pt idx="28">
                  <c:v>8.0</c:v>
                </c:pt>
                <c:pt idx="29">
                  <c:v>8.0</c:v>
                </c:pt>
                <c:pt idx="30">
                  <c:v>8.0</c:v>
                </c:pt>
                <c:pt idx="31">
                  <c:v>8.0</c:v>
                </c:pt>
                <c:pt idx="32">
                  <c:v>8.0</c:v>
                </c:pt>
                <c:pt idx="33">
                  <c:v>8.0</c:v>
                </c:pt>
                <c:pt idx="34">
                  <c:v>8.0</c:v>
                </c:pt>
                <c:pt idx="35">
                  <c:v>8.0</c:v>
                </c:pt>
                <c:pt idx="36">
                  <c:v>8.0</c:v>
                </c:pt>
                <c:pt idx="37">
                  <c:v>8.0</c:v>
                </c:pt>
                <c:pt idx="38">
                  <c:v>8.0</c:v>
                </c:pt>
                <c:pt idx="39">
                  <c:v>8.0</c:v>
                </c:pt>
                <c:pt idx="40">
                  <c:v>8.0</c:v>
                </c:pt>
                <c:pt idx="41">
                  <c:v>8.0</c:v>
                </c:pt>
                <c:pt idx="42">
                  <c:v>8.0</c:v>
                </c:pt>
                <c:pt idx="43">
                  <c:v>8.0</c:v>
                </c:pt>
                <c:pt idx="44">
                  <c:v>8.0</c:v>
                </c:pt>
                <c:pt idx="45">
                  <c:v>8.0</c:v>
                </c:pt>
                <c:pt idx="46">
                  <c:v>8.0</c:v>
                </c:pt>
                <c:pt idx="47">
                  <c:v>8.0</c:v>
                </c:pt>
                <c:pt idx="48">
                  <c:v>8.0</c:v>
                </c:pt>
              </c:numCache>
            </c:numRef>
          </c:yVal>
        </c:ser>
        <c:ser>
          <c:idx val="4"/>
          <c:order val="2"/>
          <c:spPr>
            <a:ln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'power.xls'!$A$1:$A$49</c:f>
              <c:numCache>
                <c:formatCode>General</c:formatCode>
                <c:ptCount val="49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10.0</c:v>
                </c:pt>
                <c:pt idx="12">
                  <c:v>15.0</c:v>
                </c:pt>
                <c:pt idx="13">
                  <c:v>20.0</c:v>
                </c:pt>
                <c:pt idx="14">
                  <c:v>25.0</c:v>
                </c:pt>
                <c:pt idx="15">
                  <c:v>30.0</c:v>
                </c:pt>
                <c:pt idx="16">
                  <c:v>35.0</c:v>
                </c:pt>
                <c:pt idx="17">
                  <c:v>40.0</c:v>
                </c:pt>
                <c:pt idx="18">
                  <c:v>45.0</c:v>
                </c:pt>
                <c:pt idx="19">
                  <c:v>50.0</c:v>
                </c:pt>
                <c:pt idx="20">
                  <c:v>55.0</c:v>
                </c:pt>
                <c:pt idx="21">
                  <c:v>60.0</c:v>
                </c:pt>
                <c:pt idx="22">
                  <c:v>65.0</c:v>
                </c:pt>
                <c:pt idx="23">
                  <c:v>70.0</c:v>
                </c:pt>
                <c:pt idx="24">
                  <c:v>75.0</c:v>
                </c:pt>
                <c:pt idx="25">
                  <c:v>80.0</c:v>
                </c:pt>
                <c:pt idx="26">
                  <c:v>85.0</c:v>
                </c:pt>
                <c:pt idx="27">
                  <c:v>90.0</c:v>
                </c:pt>
                <c:pt idx="28">
                  <c:v>95.0</c:v>
                </c:pt>
                <c:pt idx="29">
                  <c:v>100.0</c:v>
                </c:pt>
                <c:pt idx="30">
                  <c:v>105.0</c:v>
                </c:pt>
                <c:pt idx="31">
                  <c:v>110.0</c:v>
                </c:pt>
                <c:pt idx="32">
                  <c:v>115.0</c:v>
                </c:pt>
                <c:pt idx="33">
                  <c:v>120.0</c:v>
                </c:pt>
                <c:pt idx="34">
                  <c:v>125.0</c:v>
                </c:pt>
                <c:pt idx="35">
                  <c:v>130.0</c:v>
                </c:pt>
                <c:pt idx="36">
                  <c:v>135.0</c:v>
                </c:pt>
                <c:pt idx="37">
                  <c:v>140.0</c:v>
                </c:pt>
                <c:pt idx="38">
                  <c:v>145.0</c:v>
                </c:pt>
                <c:pt idx="39">
                  <c:v>150.0</c:v>
                </c:pt>
                <c:pt idx="40">
                  <c:v>155.0</c:v>
                </c:pt>
                <c:pt idx="41">
                  <c:v>160.0</c:v>
                </c:pt>
                <c:pt idx="42">
                  <c:v>165.0</c:v>
                </c:pt>
                <c:pt idx="43">
                  <c:v>170.0</c:v>
                </c:pt>
                <c:pt idx="44">
                  <c:v>175.0</c:v>
                </c:pt>
                <c:pt idx="45">
                  <c:v>180.0</c:v>
                </c:pt>
                <c:pt idx="46">
                  <c:v>185.0</c:v>
                </c:pt>
                <c:pt idx="47">
                  <c:v>190.0</c:v>
                </c:pt>
                <c:pt idx="48">
                  <c:v>195.0</c:v>
                </c:pt>
              </c:numCache>
            </c:numRef>
          </c:xVal>
          <c:yVal>
            <c:numRef>
              <c:f>'power.xls'!$F$1:$F$49</c:f>
              <c:numCache>
                <c:formatCode>General</c:formatCode>
                <c:ptCount val="4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16.0</c:v>
                </c:pt>
                <c:pt idx="12">
                  <c:v>16.0</c:v>
                </c:pt>
                <c:pt idx="13">
                  <c:v>16.0</c:v>
                </c:pt>
                <c:pt idx="14">
                  <c:v>16.0</c:v>
                </c:pt>
                <c:pt idx="15">
                  <c:v>16.0</c:v>
                </c:pt>
                <c:pt idx="16">
                  <c:v>16.0</c:v>
                </c:pt>
                <c:pt idx="17">
                  <c:v>16.0</c:v>
                </c:pt>
                <c:pt idx="18">
                  <c:v>16.0</c:v>
                </c:pt>
                <c:pt idx="19">
                  <c:v>16.0</c:v>
                </c:pt>
                <c:pt idx="20">
                  <c:v>16.0</c:v>
                </c:pt>
                <c:pt idx="21">
                  <c:v>16.0</c:v>
                </c:pt>
                <c:pt idx="22">
                  <c:v>16.0</c:v>
                </c:pt>
                <c:pt idx="23">
                  <c:v>16.0</c:v>
                </c:pt>
                <c:pt idx="24">
                  <c:v>16.0</c:v>
                </c:pt>
                <c:pt idx="25">
                  <c:v>16.0</c:v>
                </c:pt>
                <c:pt idx="26">
                  <c:v>16.0</c:v>
                </c:pt>
                <c:pt idx="27">
                  <c:v>16.0</c:v>
                </c:pt>
                <c:pt idx="28">
                  <c:v>16.0</c:v>
                </c:pt>
                <c:pt idx="29">
                  <c:v>16.0</c:v>
                </c:pt>
                <c:pt idx="30">
                  <c:v>16.0</c:v>
                </c:pt>
                <c:pt idx="31">
                  <c:v>16.0</c:v>
                </c:pt>
                <c:pt idx="32">
                  <c:v>16.0</c:v>
                </c:pt>
                <c:pt idx="33">
                  <c:v>16.0</c:v>
                </c:pt>
                <c:pt idx="34">
                  <c:v>16.0</c:v>
                </c:pt>
                <c:pt idx="35">
                  <c:v>16.0</c:v>
                </c:pt>
                <c:pt idx="36">
                  <c:v>16.0</c:v>
                </c:pt>
                <c:pt idx="37">
                  <c:v>16.0</c:v>
                </c:pt>
                <c:pt idx="38">
                  <c:v>16.0</c:v>
                </c:pt>
                <c:pt idx="39">
                  <c:v>16.0</c:v>
                </c:pt>
                <c:pt idx="40">
                  <c:v>16.0</c:v>
                </c:pt>
                <c:pt idx="41">
                  <c:v>16.0</c:v>
                </c:pt>
                <c:pt idx="42">
                  <c:v>16.0</c:v>
                </c:pt>
                <c:pt idx="43">
                  <c:v>16.0</c:v>
                </c:pt>
                <c:pt idx="44">
                  <c:v>16.0</c:v>
                </c:pt>
                <c:pt idx="45">
                  <c:v>16.0</c:v>
                </c:pt>
                <c:pt idx="46">
                  <c:v>16.0</c:v>
                </c:pt>
                <c:pt idx="47">
                  <c:v>16.0</c:v>
                </c:pt>
                <c:pt idx="48">
                  <c:v>16.0</c:v>
                </c:pt>
              </c:numCache>
            </c:numRef>
          </c:yVal>
        </c:ser>
        <c:axId val="757585928"/>
        <c:axId val="757588872"/>
      </c:scatterChart>
      <c:valAx>
        <c:axId val="757585928"/>
        <c:scaling>
          <c:orientation val="minMax"/>
          <c:max val="200.0"/>
          <c:min val="0.0"/>
        </c:scaling>
        <c:delete val="1"/>
        <c:axPos val="b"/>
        <c:numFmt formatCode="General" sourceLinked="1"/>
        <c:tickLblPos val="nextTo"/>
        <c:crossAx val="757588872"/>
        <c:crossesAt val="0.0"/>
        <c:crossBetween val="midCat"/>
        <c:majorUnit val="5000.0"/>
        <c:minorUnit val="1000.0"/>
      </c:valAx>
      <c:valAx>
        <c:axId val="757588872"/>
        <c:scaling>
          <c:orientation val="minMax"/>
          <c:max val="17.0"/>
          <c:min val="0.0"/>
        </c:scaling>
        <c:axPos val="l"/>
        <c:majorGridlines/>
        <c:numFmt formatCode="General" sourceLinked="1"/>
        <c:tickLblPos val="nextTo"/>
        <c:crossAx val="757585928"/>
        <c:crossesAt val="0.0"/>
        <c:crossBetween val="midCat"/>
        <c:minorUnit val="100.0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smoothMarker"/>
        <c:ser>
          <c:idx val="1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'sprint.xls'!$A$1:$A$130</c:f>
              <c:numCache>
                <c:formatCode>General</c:formatCode>
                <c:ptCount val="13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</c:numCache>
            </c:numRef>
          </c:xVal>
          <c:yVal>
            <c:numRef>
              <c:f>'sprint.xls'!$N$1:$N$130</c:f>
              <c:numCache>
                <c:formatCode>General</c:formatCode>
                <c:ptCount val="130"/>
                <c:pt idx="0">
                  <c:v>30.0</c:v>
                </c:pt>
                <c:pt idx="1">
                  <c:v>30.0</c:v>
                </c:pt>
                <c:pt idx="2">
                  <c:v>30.0</c:v>
                </c:pt>
                <c:pt idx="3">
                  <c:v>30.0</c:v>
                </c:pt>
                <c:pt idx="4">
                  <c:v>30.0</c:v>
                </c:pt>
                <c:pt idx="5">
                  <c:v>30.0</c:v>
                </c:pt>
                <c:pt idx="6">
                  <c:v>30.0</c:v>
                </c:pt>
                <c:pt idx="7">
                  <c:v>30.0</c:v>
                </c:pt>
                <c:pt idx="8">
                  <c:v>30.0</c:v>
                </c:pt>
                <c:pt idx="9">
                  <c:v>30.0</c:v>
                </c:pt>
                <c:pt idx="10">
                  <c:v>30.0</c:v>
                </c:pt>
                <c:pt idx="11">
                  <c:v>32.3744</c:v>
                </c:pt>
                <c:pt idx="12">
                  <c:v>34.701</c:v>
                </c:pt>
                <c:pt idx="13">
                  <c:v>36.9808</c:v>
                </c:pt>
                <c:pt idx="14">
                  <c:v>39.2148</c:v>
                </c:pt>
                <c:pt idx="15">
                  <c:v>41.4038</c:v>
                </c:pt>
                <c:pt idx="16">
                  <c:v>43.5487</c:v>
                </c:pt>
                <c:pt idx="17">
                  <c:v>45.6505</c:v>
                </c:pt>
                <c:pt idx="18">
                  <c:v>47.71</c:v>
                </c:pt>
                <c:pt idx="19">
                  <c:v>49.728</c:v>
                </c:pt>
                <c:pt idx="20">
                  <c:v>51.7054</c:v>
                </c:pt>
                <c:pt idx="21">
                  <c:v>53.6431</c:v>
                </c:pt>
                <c:pt idx="22">
                  <c:v>55.5417</c:v>
                </c:pt>
                <c:pt idx="23">
                  <c:v>57.4022</c:v>
                </c:pt>
                <c:pt idx="24">
                  <c:v>59.2252</c:v>
                </c:pt>
                <c:pt idx="25">
                  <c:v>61.0115</c:v>
                </c:pt>
                <c:pt idx="26">
                  <c:v>62.7619</c:v>
                </c:pt>
                <c:pt idx="27">
                  <c:v>64.4771</c:v>
                </c:pt>
                <c:pt idx="28">
                  <c:v>66.15770000000001</c:v>
                </c:pt>
                <c:pt idx="29">
                  <c:v>67.8046</c:v>
                </c:pt>
                <c:pt idx="30">
                  <c:v>69.4183</c:v>
                </c:pt>
                <c:pt idx="31">
                  <c:v>69.9561</c:v>
                </c:pt>
                <c:pt idx="32">
                  <c:v>69.87649999999998</c:v>
                </c:pt>
                <c:pt idx="33">
                  <c:v>69.7985</c:v>
                </c:pt>
                <c:pt idx="34">
                  <c:v>69.722</c:v>
                </c:pt>
                <c:pt idx="35">
                  <c:v>69.6471</c:v>
                </c:pt>
                <c:pt idx="36">
                  <c:v>69.57380000000001</c:v>
                </c:pt>
                <c:pt idx="37">
                  <c:v>69.5018</c:v>
                </c:pt>
                <c:pt idx="38">
                  <c:v>69.4314</c:v>
                </c:pt>
                <c:pt idx="39">
                  <c:v>69.3623</c:v>
                </c:pt>
                <c:pt idx="40">
                  <c:v>69.2947</c:v>
                </c:pt>
                <c:pt idx="41">
                  <c:v>69.22839999999998</c:v>
                </c:pt>
                <c:pt idx="42">
                  <c:v>69.1634</c:v>
                </c:pt>
                <c:pt idx="43">
                  <c:v>69.0998</c:v>
                </c:pt>
                <c:pt idx="44">
                  <c:v>69.0374</c:v>
                </c:pt>
                <c:pt idx="45">
                  <c:v>68.9763</c:v>
                </c:pt>
                <c:pt idx="46">
                  <c:v>68.9164</c:v>
                </c:pt>
                <c:pt idx="47">
                  <c:v>68.8577</c:v>
                </c:pt>
                <c:pt idx="48">
                  <c:v>68.8002</c:v>
                </c:pt>
                <c:pt idx="49">
                  <c:v>68.7439</c:v>
                </c:pt>
                <c:pt idx="50">
                  <c:v>68.68859999999998</c:v>
                </c:pt>
                <c:pt idx="51">
                  <c:v>68.6345</c:v>
                </c:pt>
                <c:pt idx="52">
                  <c:v>68.5815</c:v>
                </c:pt>
                <c:pt idx="53">
                  <c:v>68.5296</c:v>
                </c:pt>
                <c:pt idx="54">
                  <c:v>68.47869999999998</c:v>
                </c:pt>
                <c:pt idx="55">
                  <c:v>68.4288</c:v>
                </c:pt>
                <c:pt idx="56">
                  <c:v>68.37990000000001</c:v>
                </c:pt>
                <c:pt idx="57">
                  <c:v>68.332</c:v>
                </c:pt>
                <c:pt idx="58">
                  <c:v>68.2851</c:v>
                </c:pt>
                <c:pt idx="59">
                  <c:v>68.2391</c:v>
                </c:pt>
                <c:pt idx="60">
                  <c:v>68.1941</c:v>
                </c:pt>
                <c:pt idx="61">
                  <c:v>68.1499</c:v>
                </c:pt>
                <c:pt idx="62">
                  <c:v>68.10669999999998</c:v>
                </c:pt>
                <c:pt idx="63">
                  <c:v>68.0643</c:v>
                </c:pt>
                <c:pt idx="64">
                  <c:v>68.02269999999998</c:v>
                </c:pt>
                <c:pt idx="65">
                  <c:v>67.982</c:v>
                </c:pt>
                <c:pt idx="66">
                  <c:v>67.9422</c:v>
                </c:pt>
                <c:pt idx="67">
                  <c:v>67.9031</c:v>
                </c:pt>
                <c:pt idx="68">
                  <c:v>67.8648</c:v>
                </c:pt>
                <c:pt idx="69">
                  <c:v>67.8273</c:v>
                </c:pt>
                <c:pt idx="70">
                  <c:v>67.7905</c:v>
                </c:pt>
                <c:pt idx="71">
                  <c:v>67.7545</c:v>
                </c:pt>
                <c:pt idx="72">
                  <c:v>67.7192</c:v>
                </c:pt>
                <c:pt idx="73">
                  <c:v>67.6846</c:v>
                </c:pt>
                <c:pt idx="74">
                  <c:v>67.65069999999998</c:v>
                </c:pt>
                <c:pt idx="75">
                  <c:v>67.6175</c:v>
                </c:pt>
                <c:pt idx="76">
                  <c:v>67.5849</c:v>
                </c:pt>
                <c:pt idx="77">
                  <c:v>67.553</c:v>
                </c:pt>
                <c:pt idx="78">
                  <c:v>67.5218</c:v>
                </c:pt>
                <c:pt idx="79">
                  <c:v>67.4911</c:v>
                </c:pt>
                <c:pt idx="80">
                  <c:v>67.4611</c:v>
                </c:pt>
                <c:pt idx="81">
                  <c:v>67.4317</c:v>
                </c:pt>
                <c:pt idx="82">
                  <c:v>67.4029</c:v>
                </c:pt>
                <c:pt idx="83">
                  <c:v>67.37469999999998</c:v>
                </c:pt>
                <c:pt idx="84">
                  <c:v>67.347</c:v>
                </c:pt>
                <c:pt idx="85">
                  <c:v>67.3199</c:v>
                </c:pt>
                <c:pt idx="86">
                  <c:v>67.2934</c:v>
                </c:pt>
                <c:pt idx="87">
                  <c:v>67.2673</c:v>
                </c:pt>
                <c:pt idx="88">
                  <c:v>67.2418</c:v>
                </c:pt>
                <c:pt idx="89">
                  <c:v>67.2169</c:v>
                </c:pt>
                <c:pt idx="90">
                  <c:v>67.184</c:v>
                </c:pt>
                <c:pt idx="91">
                  <c:v>66.3352</c:v>
                </c:pt>
                <c:pt idx="92">
                  <c:v>65.5035</c:v>
                </c:pt>
                <c:pt idx="93">
                  <c:v>64.68839999999985</c:v>
                </c:pt>
                <c:pt idx="94">
                  <c:v>63.8898</c:v>
                </c:pt>
                <c:pt idx="95">
                  <c:v>63.1073</c:v>
                </c:pt>
                <c:pt idx="96">
                  <c:v>62.3405</c:v>
                </c:pt>
                <c:pt idx="97">
                  <c:v>61.5891</c:v>
                </c:pt>
                <c:pt idx="98">
                  <c:v>60.8529</c:v>
                </c:pt>
                <c:pt idx="99">
                  <c:v>60.1314</c:v>
                </c:pt>
                <c:pt idx="100">
                  <c:v>59.4245</c:v>
                </c:pt>
                <c:pt idx="101">
                  <c:v>58.7318</c:v>
                </c:pt>
                <c:pt idx="102">
                  <c:v>58.0531</c:v>
                </c:pt>
                <c:pt idx="103">
                  <c:v>57.388</c:v>
                </c:pt>
                <c:pt idx="104">
                  <c:v>56.7363</c:v>
                </c:pt>
                <c:pt idx="105">
                  <c:v>56.0977</c:v>
                </c:pt>
                <c:pt idx="106">
                  <c:v>55.4719</c:v>
                </c:pt>
                <c:pt idx="107">
                  <c:v>54.8588</c:v>
                </c:pt>
                <c:pt idx="108">
                  <c:v>54.2579</c:v>
                </c:pt>
                <c:pt idx="109">
                  <c:v>53.6692</c:v>
                </c:pt>
                <c:pt idx="110">
                  <c:v>53.0923</c:v>
                </c:pt>
                <c:pt idx="111">
                  <c:v>52.5271</c:v>
                </c:pt>
                <c:pt idx="112">
                  <c:v>51.9732</c:v>
                </c:pt>
                <c:pt idx="113">
                  <c:v>51.4304</c:v>
                </c:pt>
                <c:pt idx="114">
                  <c:v>50.8986</c:v>
                </c:pt>
                <c:pt idx="115">
                  <c:v>50.3774</c:v>
                </c:pt>
                <c:pt idx="116">
                  <c:v>49.8668</c:v>
                </c:pt>
                <c:pt idx="117">
                  <c:v>49.3664</c:v>
                </c:pt>
                <c:pt idx="118">
                  <c:v>48.8761</c:v>
                </c:pt>
                <c:pt idx="119">
                  <c:v>48.3957</c:v>
                </c:pt>
                <c:pt idx="120">
                  <c:v>47.9249</c:v>
                </c:pt>
                <c:pt idx="121">
                  <c:v>47.4636</c:v>
                </c:pt>
                <c:pt idx="122">
                  <c:v>47.0116</c:v>
                </c:pt>
                <c:pt idx="123">
                  <c:v>46.5687</c:v>
                </c:pt>
                <c:pt idx="124">
                  <c:v>46.1347</c:v>
                </c:pt>
                <c:pt idx="125">
                  <c:v>45.7094</c:v>
                </c:pt>
                <c:pt idx="126">
                  <c:v>45.2927</c:v>
                </c:pt>
                <c:pt idx="127">
                  <c:v>44.8844</c:v>
                </c:pt>
                <c:pt idx="128">
                  <c:v>44.4842</c:v>
                </c:pt>
                <c:pt idx="129">
                  <c:v>44.0922</c:v>
                </c:pt>
              </c:numCache>
            </c:numRef>
          </c:yVal>
          <c:smooth val="1"/>
        </c:ser>
        <c:axId val="758602744"/>
        <c:axId val="758617736"/>
      </c:scatterChart>
      <c:valAx>
        <c:axId val="758602744"/>
        <c:scaling>
          <c:orientation val="minMax"/>
        </c:scaling>
        <c:axPos val="b"/>
        <c:numFmt formatCode="General" sourceLinked="1"/>
        <c:tickLblPos val="none"/>
        <c:crossAx val="758617736"/>
        <c:crosses val="autoZero"/>
        <c:crossBetween val="midCat"/>
      </c:valAx>
      <c:valAx>
        <c:axId val="758617736"/>
        <c:scaling>
          <c:orientation val="minMax"/>
          <c:max val="80.0"/>
          <c:min val="10.0"/>
        </c:scaling>
        <c:axPos val="l"/>
        <c:majorGridlines/>
        <c:numFmt formatCode="General" sourceLinked="1"/>
        <c:tickLblPos val="none"/>
        <c:crossAx val="758602744"/>
        <c:crosses val="autoZero"/>
        <c:crossBetween val="midCat"/>
        <c:majorUnit val="80.0"/>
        <c:minorUnit val="16.0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smoothMarker"/>
        <c:ser>
          <c:idx val="1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'sprint.xls'!$A$1:$A$130</c:f>
              <c:numCache>
                <c:formatCode>General</c:formatCode>
                <c:ptCount val="13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</c:numCache>
            </c:numRef>
          </c:xVal>
          <c:yVal>
            <c:numRef>
              <c:f>'sprint.xls'!$L$1:$L$130</c:f>
              <c:numCache>
                <c:formatCode>General</c:formatCode>
                <c:ptCount val="1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3.0</c:v>
                </c:pt>
                <c:pt idx="12">
                  <c:v>3.0</c:v>
                </c:pt>
                <c:pt idx="13">
                  <c:v>3.0</c:v>
                </c:pt>
                <c:pt idx="14">
                  <c:v>3.0</c:v>
                </c:pt>
                <c:pt idx="15">
                  <c:v>3.0</c:v>
                </c:pt>
                <c:pt idx="16">
                  <c:v>3.0</c:v>
                </c:pt>
                <c:pt idx="17">
                  <c:v>3.0</c:v>
                </c:pt>
                <c:pt idx="18">
                  <c:v>3.0</c:v>
                </c:pt>
                <c:pt idx="19">
                  <c:v>3.0</c:v>
                </c:pt>
                <c:pt idx="20">
                  <c:v>3.0</c:v>
                </c:pt>
                <c:pt idx="21">
                  <c:v>3.0</c:v>
                </c:pt>
                <c:pt idx="22">
                  <c:v>3.0</c:v>
                </c:pt>
                <c:pt idx="23">
                  <c:v>3.0</c:v>
                </c:pt>
                <c:pt idx="24">
                  <c:v>3.0</c:v>
                </c:pt>
                <c:pt idx="25">
                  <c:v>3.0</c:v>
                </c:pt>
                <c:pt idx="26">
                  <c:v>3.0</c:v>
                </c:pt>
                <c:pt idx="27">
                  <c:v>3.0</c:v>
                </c:pt>
                <c:pt idx="28">
                  <c:v>3.0</c:v>
                </c:pt>
                <c:pt idx="29">
                  <c:v>3.0</c:v>
                </c:pt>
                <c:pt idx="30">
                  <c:v>3.0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  <c:pt idx="36">
                  <c:v>1.0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1.0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1.0</c:v>
                </c:pt>
                <c:pt idx="51">
                  <c:v>1.0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1.0</c:v>
                </c:pt>
                <c:pt idx="59">
                  <c:v>1.0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1.0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</c:numCache>
            </c:numRef>
          </c:yVal>
          <c:smooth val="1"/>
        </c:ser>
        <c:axId val="758561752"/>
        <c:axId val="758564856"/>
      </c:scatterChart>
      <c:valAx>
        <c:axId val="758561752"/>
        <c:scaling>
          <c:orientation val="minMax"/>
        </c:scaling>
        <c:axPos val="b"/>
        <c:numFmt formatCode="General" sourceLinked="1"/>
        <c:tickLblPos val="none"/>
        <c:crossAx val="758564856"/>
        <c:crosses val="autoZero"/>
        <c:crossBetween val="midCat"/>
      </c:valAx>
      <c:valAx>
        <c:axId val="758564856"/>
        <c:scaling>
          <c:orientation val="minMax"/>
          <c:max val="3.0"/>
          <c:min val="0.0"/>
        </c:scaling>
        <c:delete val="1"/>
        <c:axPos val="l"/>
        <c:majorGridlines/>
        <c:numFmt formatCode="General" sourceLinked="1"/>
        <c:tickLblPos val="none"/>
        <c:crossAx val="758561752"/>
        <c:crosses val="autoZero"/>
        <c:crossBetween val="midCat"/>
        <c:majorUnit val="10.0"/>
        <c:minorUnit val="0.1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smoothMarker"/>
        <c:ser>
          <c:idx val="1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'sprint.xls'!$A$1:$A$130</c:f>
              <c:numCache>
                <c:formatCode>General</c:formatCode>
                <c:ptCount val="13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</c:numCache>
            </c:numRef>
          </c:xVal>
          <c:yVal>
            <c:numRef>
              <c:f>'sprint.xls'!$N$1:$N$130</c:f>
              <c:numCache>
                <c:formatCode>General</c:formatCode>
                <c:ptCount val="130"/>
                <c:pt idx="0">
                  <c:v>30.0</c:v>
                </c:pt>
                <c:pt idx="1">
                  <c:v>30.0</c:v>
                </c:pt>
                <c:pt idx="2">
                  <c:v>30.0</c:v>
                </c:pt>
                <c:pt idx="3">
                  <c:v>30.0</c:v>
                </c:pt>
                <c:pt idx="4">
                  <c:v>30.0</c:v>
                </c:pt>
                <c:pt idx="5">
                  <c:v>30.0</c:v>
                </c:pt>
                <c:pt idx="6">
                  <c:v>30.0</c:v>
                </c:pt>
                <c:pt idx="7">
                  <c:v>30.0</c:v>
                </c:pt>
                <c:pt idx="8">
                  <c:v>30.0</c:v>
                </c:pt>
                <c:pt idx="9">
                  <c:v>30.0</c:v>
                </c:pt>
                <c:pt idx="10">
                  <c:v>30.0</c:v>
                </c:pt>
                <c:pt idx="11">
                  <c:v>32.3744</c:v>
                </c:pt>
                <c:pt idx="12">
                  <c:v>34.701</c:v>
                </c:pt>
                <c:pt idx="13">
                  <c:v>36.9808</c:v>
                </c:pt>
                <c:pt idx="14">
                  <c:v>39.2148</c:v>
                </c:pt>
                <c:pt idx="15">
                  <c:v>41.4038</c:v>
                </c:pt>
                <c:pt idx="16">
                  <c:v>43.5487</c:v>
                </c:pt>
                <c:pt idx="17">
                  <c:v>45.6505</c:v>
                </c:pt>
                <c:pt idx="18">
                  <c:v>47.71</c:v>
                </c:pt>
                <c:pt idx="19">
                  <c:v>49.728</c:v>
                </c:pt>
                <c:pt idx="20">
                  <c:v>51.7054</c:v>
                </c:pt>
                <c:pt idx="21">
                  <c:v>53.6431</c:v>
                </c:pt>
                <c:pt idx="22">
                  <c:v>55.5417</c:v>
                </c:pt>
                <c:pt idx="23">
                  <c:v>57.4022</c:v>
                </c:pt>
                <c:pt idx="24">
                  <c:v>59.2252</c:v>
                </c:pt>
                <c:pt idx="25">
                  <c:v>61.0115</c:v>
                </c:pt>
                <c:pt idx="26">
                  <c:v>62.7619</c:v>
                </c:pt>
                <c:pt idx="27">
                  <c:v>64.4771</c:v>
                </c:pt>
                <c:pt idx="28">
                  <c:v>66.15770000000001</c:v>
                </c:pt>
                <c:pt idx="29">
                  <c:v>67.8046</c:v>
                </c:pt>
                <c:pt idx="30">
                  <c:v>69.4183</c:v>
                </c:pt>
                <c:pt idx="31">
                  <c:v>69.9561</c:v>
                </c:pt>
                <c:pt idx="32">
                  <c:v>69.87649999999998</c:v>
                </c:pt>
                <c:pt idx="33">
                  <c:v>69.7985</c:v>
                </c:pt>
                <c:pt idx="34">
                  <c:v>69.722</c:v>
                </c:pt>
                <c:pt idx="35">
                  <c:v>69.6471</c:v>
                </c:pt>
                <c:pt idx="36">
                  <c:v>69.57380000000001</c:v>
                </c:pt>
                <c:pt idx="37">
                  <c:v>69.5018</c:v>
                </c:pt>
                <c:pt idx="38">
                  <c:v>69.4314</c:v>
                </c:pt>
                <c:pt idx="39">
                  <c:v>69.3623</c:v>
                </c:pt>
                <c:pt idx="40">
                  <c:v>69.2947</c:v>
                </c:pt>
                <c:pt idx="41">
                  <c:v>69.22839999999998</c:v>
                </c:pt>
                <c:pt idx="42">
                  <c:v>69.1634</c:v>
                </c:pt>
                <c:pt idx="43">
                  <c:v>69.0998</c:v>
                </c:pt>
                <c:pt idx="44">
                  <c:v>69.0374</c:v>
                </c:pt>
                <c:pt idx="45">
                  <c:v>68.9763</c:v>
                </c:pt>
                <c:pt idx="46">
                  <c:v>68.9164</c:v>
                </c:pt>
                <c:pt idx="47">
                  <c:v>68.8577</c:v>
                </c:pt>
                <c:pt idx="48">
                  <c:v>68.8002</c:v>
                </c:pt>
                <c:pt idx="49">
                  <c:v>68.7439</c:v>
                </c:pt>
                <c:pt idx="50">
                  <c:v>68.68859999999998</c:v>
                </c:pt>
                <c:pt idx="51">
                  <c:v>68.6345</c:v>
                </c:pt>
                <c:pt idx="52">
                  <c:v>68.5815</c:v>
                </c:pt>
                <c:pt idx="53">
                  <c:v>68.5296</c:v>
                </c:pt>
                <c:pt idx="54">
                  <c:v>68.47869999999998</c:v>
                </c:pt>
                <c:pt idx="55">
                  <c:v>68.4288</c:v>
                </c:pt>
                <c:pt idx="56">
                  <c:v>68.37990000000001</c:v>
                </c:pt>
                <c:pt idx="57">
                  <c:v>68.332</c:v>
                </c:pt>
                <c:pt idx="58">
                  <c:v>68.2851</c:v>
                </c:pt>
                <c:pt idx="59">
                  <c:v>68.2391</c:v>
                </c:pt>
                <c:pt idx="60">
                  <c:v>68.1941</c:v>
                </c:pt>
                <c:pt idx="61">
                  <c:v>68.1499</c:v>
                </c:pt>
                <c:pt idx="62">
                  <c:v>68.10669999999998</c:v>
                </c:pt>
                <c:pt idx="63">
                  <c:v>68.0643</c:v>
                </c:pt>
                <c:pt idx="64">
                  <c:v>68.02269999999998</c:v>
                </c:pt>
                <c:pt idx="65">
                  <c:v>67.982</c:v>
                </c:pt>
                <c:pt idx="66">
                  <c:v>67.9422</c:v>
                </c:pt>
                <c:pt idx="67">
                  <c:v>67.9031</c:v>
                </c:pt>
                <c:pt idx="68">
                  <c:v>67.8648</c:v>
                </c:pt>
                <c:pt idx="69">
                  <c:v>67.8273</c:v>
                </c:pt>
                <c:pt idx="70">
                  <c:v>67.7905</c:v>
                </c:pt>
                <c:pt idx="71">
                  <c:v>67.7545</c:v>
                </c:pt>
                <c:pt idx="72">
                  <c:v>67.7192</c:v>
                </c:pt>
                <c:pt idx="73">
                  <c:v>67.6846</c:v>
                </c:pt>
                <c:pt idx="74">
                  <c:v>67.65069999999998</c:v>
                </c:pt>
                <c:pt idx="75">
                  <c:v>67.6175</c:v>
                </c:pt>
                <c:pt idx="76">
                  <c:v>67.5849</c:v>
                </c:pt>
                <c:pt idx="77">
                  <c:v>67.553</c:v>
                </c:pt>
                <c:pt idx="78">
                  <c:v>67.5218</c:v>
                </c:pt>
                <c:pt idx="79">
                  <c:v>67.4911</c:v>
                </c:pt>
                <c:pt idx="80">
                  <c:v>67.4611</c:v>
                </c:pt>
                <c:pt idx="81">
                  <c:v>67.4317</c:v>
                </c:pt>
                <c:pt idx="82">
                  <c:v>67.4029</c:v>
                </c:pt>
                <c:pt idx="83">
                  <c:v>67.37469999999998</c:v>
                </c:pt>
                <c:pt idx="84">
                  <c:v>67.347</c:v>
                </c:pt>
                <c:pt idx="85">
                  <c:v>67.3199</c:v>
                </c:pt>
                <c:pt idx="86">
                  <c:v>67.2934</c:v>
                </c:pt>
                <c:pt idx="87">
                  <c:v>67.2673</c:v>
                </c:pt>
                <c:pt idx="88">
                  <c:v>67.2418</c:v>
                </c:pt>
                <c:pt idx="89">
                  <c:v>67.2169</c:v>
                </c:pt>
                <c:pt idx="90">
                  <c:v>67.184</c:v>
                </c:pt>
                <c:pt idx="91">
                  <c:v>66.3352</c:v>
                </c:pt>
                <c:pt idx="92">
                  <c:v>65.5035</c:v>
                </c:pt>
                <c:pt idx="93">
                  <c:v>64.68839999999985</c:v>
                </c:pt>
                <c:pt idx="94">
                  <c:v>63.8898</c:v>
                </c:pt>
                <c:pt idx="95">
                  <c:v>63.1073</c:v>
                </c:pt>
                <c:pt idx="96">
                  <c:v>62.3405</c:v>
                </c:pt>
                <c:pt idx="97">
                  <c:v>61.5891</c:v>
                </c:pt>
                <c:pt idx="98">
                  <c:v>60.8529</c:v>
                </c:pt>
                <c:pt idx="99">
                  <c:v>60.1314</c:v>
                </c:pt>
                <c:pt idx="100">
                  <c:v>59.4245</c:v>
                </c:pt>
                <c:pt idx="101">
                  <c:v>58.7318</c:v>
                </c:pt>
                <c:pt idx="102">
                  <c:v>58.0531</c:v>
                </c:pt>
                <c:pt idx="103">
                  <c:v>57.388</c:v>
                </c:pt>
                <c:pt idx="104">
                  <c:v>56.7363</c:v>
                </c:pt>
                <c:pt idx="105">
                  <c:v>56.0977</c:v>
                </c:pt>
                <c:pt idx="106">
                  <c:v>55.4719</c:v>
                </c:pt>
                <c:pt idx="107">
                  <c:v>54.8588</c:v>
                </c:pt>
                <c:pt idx="108">
                  <c:v>54.2579</c:v>
                </c:pt>
                <c:pt idx="109">
                  <c:v>53.6692</c:v>
                </c:pt>
                <c:pt idx="110">
                  <c:v>53.0923</c:v>
                </c:pt>
                <c:pt idx="111">
                  <c:v>52.5271</c:v>
                </c:pt>
                <c:pt idx="112">
                  <c:v>51.9732</c:v>
                </c:pt>
                <c:pt idx="113">
                  <c:v>51.4304</c:v>
                </c:pt>
                <c:pt idx="114">
                  <c:v>50.8986</c:v>
                </c:pt>
                <c:pt idx="115">
                  <c:v>50.3774</c:v>
                </c:pt>
                <c:pt idx="116">
                  <c:v>49.8668</c:v>
                </c:pt>
                <c:pt idx="117">
                  <c:v>49.3664</c:v>
                </c:pt>
                <c:pt idx="118">
                  <c:v>48.8761</c:v>
                </c:pt>
                <c:pt idx="119">
                  <c:v>48.3957</c:v>
                </c:pt>
                <c:pt idx="120">
                  <c:v>47.9249</c:v>
                </c:pt>
                <c:pt idx="121">
                  <c:v>47.4636</c:v>
                </c:pt>
                <c:pt idx="122">
                  <c:v>47.0116</c:v>
                </c:pt>
                <c:pt idx="123">
                  <c:v>46.5687</c:v>
                </c:pt>
                <c:pt idx="124">
                  <c:v>46.1347</c:v>
                </c:pt>
                <c:pt idx="125">
                  <c:v>45.7094</c:v>
                </c:pt>
                <c:pt idx="126">
                  <c:v>45.2927</c:v>
                </c:pt>
                <c:pt idx="127">
                  <c:v>44.8844</c:v>
                </c:pt>
                <c:pt idx="128">
                  <c:v>44.4842</c:v>
                </c:pt>
                <c:pt idx="129">
                  <c:v>44.0922</c:v>
                </c:pt>
              </c:numCache>
            </c:numRef>
          </c:yVal>
          <c:smooth val="1"/>
        </c:ser>
        <c:axId val="758587496"/>
        <c:axId val="758653288"/>
      </c:scatterChart>
      <c:valAx>
        <c:axId val="758587496"/>
        <c:scaling>
          <c:orientation val="minMax"/>
        </c:scaling>
        <c:axPos val="b"/>
        <c:numFmt formatCode="General" sourceLinked="1"/>
        <c:tickLblPos val="none"/>
        <c:crossAx val="758653288"/>
        <c:crosses val="autoZero"/>
        <c:crossBetween val="midCat"/>
      </c:valAx>
      <c:valAx>
        <c:axId val="758653288"/>
        <c:scaling>
          <c:orientation val="minMax"/>
          <c:max val="80.0"/>
          <c:min val="10.0"/>
        </c:scaling>
        <c:axPos val="l"/>
        <c:majorGridlines/>
        <c:numFmt formatCode="General" sourceLinked="1"/>
        <c:tickLblPos val="none"/>
        <c:crossAx val="758587496"/>
        <c:crosses val="autoZero"/>
        <c:crossBetween val="midCat"/>
        <c:majorUnit val="80.0"/>
        <c:minorUnit val="16.0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smoothMarker"/>
        <c:ser>
          <c:idx val="1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'sprint.xls'!$A$1:$A$130</c:f>
              <c:numCache>
                <c:formatCode>General</c:formatCode>
                <c:ptCount val="13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</c:numCache>
            </c:numRef>
          </c:xVal>
          <c:yVal>
            <c:numRef>
              <c:f>'sprint.xls'!$L$1:$L$130</c:f>
              <c:numCache>
                <c:formatCode>General</c:formatCode>
                <c:ptCount val="1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3.0</c:v>
                </c:pt>
                <c:pt idx="12">
                  <c:v>3.0</c:v>
                </c:pt>
                <c:pt idx="13">
                  <c:v>3.0</c:v>
                </c:pt>
                <c:pt idx="14">
                  <c:v>3.0</c:v>
                </c:pt>
                <c:pt idx="15">
                  <c:v>3.0</c:v>
                </c:pt>
                <c:pt idx="16">
                  <c:v>3.0</c:v>
                </c:pt>
                <c:pt idx="17">
                  <c:v>3.0</c:v>
                </c:pt>
                <c:pt idx="18">
                  <c:v>3.0</c:v>
                </c:pt>
                <c:pt idx="19">
                  <c:v>3.0</c:v>
                </c:pt>
                <c:pt idx="20">
                  <c:v>3.0</c:v>
                </c:pt>
                <c:pt idx="21">
                  <c:v>3.0</c:v>
                </c:pt>
                <c:pt idx="22">
                  <c:v>3.0</c:v>
                </c:pt>
                <c:pt idx="23">
                  <c:v>3.0</c:v>
                </c:pt>
                <c:pt idx="24">
                  <c:v>3.0</c:v>
                </c:pt>
                <c:pt idx="25">
                  <c:v>3.0</c:v>
                </c:pt>
                <c:pt idx="26">
                  <c:v>3.0</c:v>
                </c:pt>
                <c:pt idx="27">
                  <c:v>3.0</c:v>
                </c:pt>
                <c:pt idx="28">
                  <c:v>3.0</c:v>
                </c:pt>
                <c:pt idx="29">
                  <c:v>3.0</c:v>
                </c:pt>
                <c:pt idx="30">
                  <c:v>3.0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  <c:pt idx="36">
                  <c:v>1.0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1.0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1.0</c:v>
                </c:pt>
                <c:pt idx="51">
                  <c:v>1.0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1.0</c:v>
                </c:pt>
                <c:pt idx="59">
                  <c:v>1.0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1.0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</c:numCache>
            </c:numRef>
          </c:yVal>
          <c:smooth val="1"/>
        </c:ser>
        <c:axId val="758880456"/>
        <c:axId val="758883528"/>
      </c:scatterChart>
      <c:valAx>
        <c:axId val="758880456"/>
        <c:scaling>
          <c:orientation val="minMax"/>
        </c:scaling>
        <c:axPos val="b"/>
        <c:numFmt formatCode="General" sourceLinked="1"/>
        <c:tickLblPos val="none"/>
        <c:crossAx val="758883528"/>
        <c:crosses val="autoZero"/>
        <c:crossBetween val="midCat"/>
      </c:valAx>
      <c:valAx>
        <c:axId val="758883528"/>
        <c:scaling>
          <c:orientation val="minMax"/>
          <c:max val="3.0"/>
          <c:min val="0.0"/>
        </c:scaling>
        <c:axPos val="l"/>
        <c:majorGridlines/>
        <c:numFmt formatCode="General" sourceLinked="1"/>
        <c:tickLblPos val="none"/>
        <c:crossAx val="758880456"/>
        <c:crosses val="autoZero"/>
        <c:crossBetween val="midCat"/>
        <c:majorUnit val="10.0"/>
        <c:minorUnit val="0.1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smoothMarker"/>
        <c:ser>
          <c:idx val="2"/>
          <c:order val="0"/>
          <c:spPr>
            <a:ln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'sprint.xls'!$A$1:$A$130</c:f>
              <c:numCache>
                <c:formatCode>General</c:formatCode>
                <c:ptCount val="13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</c:numCache>
            </c:numRef>
          </c:xVal>
          <c:yVal>
            <c:numRef>
              <c:f>'sprint.xls'!$S$1:$S$130</c:f>
              <c:numCache>
                <c:formatCode>General</c:formatCode>
                <c:ptCount val="130"/>
                <c:pt idx="0">
                  <c:v>30.0</c:v>
                </c:pt>
                <c:pt idx="1">
                  <c:v>30.0</c:v>
                </c:pt>
                <c:pt idx="2">
                  <c:v>30.0</c:v>
                </c:pt>
                <c:pt idx="3">
                  <c:v>30.0</c:v>
                </c:pt>
                <c:pt idx="4">
                  <c:v>30.0</c:v>
                </c:pt>
                <c:pt idx="5">
                  <c:v>30.0</c:v>
                </c:pt>
                <c:pt idx="6">
                  <c:v>30.0</c:v>
                </c:pt>
                <c:pt idx="7">
                  <c:v>30.0</c:v>
                </c:pt>
                <c:pt idx="8">
                  <c:v>30.0</c:v>
                </c:pt>
                <c:pt idx="9">
                  <c:v>30.0</c:v>
                </c:pt>
                <c:pt idx="10">
                  <c:v>30.0</c:v>
                </c:pt>
                <c:pt idx="11">
                  <c:v>32.3744</c:v>
                </c:pt>
                <c:pt idx="12">
                  <c:v>34.701</c:v>
                </c:pt>
                <c:pt idx="13">
                  <c:v>36.9808</c:v>
                </c:pt>
                <c:pt idx="14">
                  <c:v>39.2148</c:v>
                </c:pt>
                <c:pt idx="15">
                  <c:v>41.4038</c:v>
                </c:pt>
                <c:pt idx="16">
                  <c:v>43.5487</c:v>
                </c:pt>
                <c:pt idx="17">
                  <c:v>45.6505</c:v>
                </c:pt>
                <c:pt idx="18">
                  <c:v>47.71</c:v>
                </c:pt>
                <c:pt idx="19">
                  <c:v>49.728</c:v>
                </c:pt>
                <c:pt idx="20">
                  <c:v>51.7054</c:v>
                </c:pt>
                <c:pt idx="21">
                  <c:v>53.6431</c:v>
                </c:pt>
                <c:pt idx="22">
                  <c:v>55.5417</c:v>
                </c:pt>
                <c:pt idx="23">
                  <c:v>57.4022</c:v>
                </c:pt>
                <c:pt idx="24">
                  <c:v>59.2252</c:v>
                </c:pt>
                <c:pt idx="25">
                  <c:v>60.0157</c:v>
                </c:pt>
                <c:pt idx="26">
                  <c:v>60.0157</c:v>
                </c:pt>
                <c:pt idx="27">
                  <c:v>60.0157</c:v>
                </c:pt>
                <c:pt idx="28">
                  <c:v>60.0157</c:v>
                </c:pt>
                <c:pt idx="29">
                  <c:v>60.0157</c:v>
                </c:pt>
                <c:pt idx="30">
                  <c:v>60.0157</c:v>
                </c:pt>
                <c:pt idx="31">
                  <c:v>60.0157</c:v>
                </c:pt>
                <c:pt idx="32">
                  <c:v>60.0157</c:v>
                </c:pt>
                <c:pt idx="33">
                  <c:v>60.0157</c:v>
                </c:pt>
                <c:pt idx="34">
                  <c:v>60.0157</c:v>
                </c:pt>
                <c:pt idx="35">
                  <c:v>60.0157</c:v>
                </c:pt>
                <c:pt idx="36">
                  <c:v>60.0157</c:v>
                </c:pt>
                <c:pt idx="37">
                  <c:v>60.0157</c:v>
                </c:pt>
                <c:pt idx="38">
                  <c:v>60.0157</c:v>
                </c:pt>
                <c:pt idx="39">
                  <c:v>60.0157</c:v>
                </c:pt>
                <c:pt idx="40">
                  <c:v>60.0157</c:v>
                </c:pt>
                <c:pt idx="41">
                  <c:v>60.0157</c:v>
                </c:pt>
                <c:pt idx="42">
                  <c:v>60.0157</c:v>
                </c:pt>
                <c:pt idx="43">
                  <c:v>60.0157</c:v>
                </c:pt>
                <c:pt idx="44">
                  <c:v>60.0157</c:v>
                </c:pt>
                <c:pt idx="45">
                  <c:v>60.0157</c:v>
                </c:pt>
                <c:pt idx="46">
                  <c:v>60.0157</c:v>
                </c:pt>
                <c:pt idx="47">
                  <c:v>60.0157</c:v>
                </c:pt>
                <c:pt idx="48">
                  <c:v>60.0157</c:v>
                </c:pt>
                <c:pt idx="49">
                  <c:v>60.0157</c:v>
                </c:pt>
                <c:pt idx="50">
                  <c:v>60.0157</c:v>
                </c:pt>
                <c:pt idx="51">
                  <c:v>60.0157</c:v>
                </c:pt>
                <c:pt idx="52">
                  <c:v>60.0157</c:v>
                </c:pt>
                <c:pt idx="53">
                  <c:v>60.0157</c:v>
                </c:pt>
                <c:pt idx="54">
                  <c:v>60.0157</c:v>
                </c:pt>
                <c:pt idx="55">
                  <c:v>60.0157</c:v>
                </c:pt>
                <c:pt idx="56">
                  <c:v>60.0157</c:v>
                </c:pt>
                <c:pt idx="57">
                  <c:v>60.0157</c:v>
                </c:pt>
                <c:pt idx="58">
                  <c:v>60.4082</c:v>
                </c:pt>
                <c:pt idx="59">
                  <c:v>62.1708</c:v>
                </c:pt>
                <c:pt idx="60">
                  <c:v>63.8978</c:v>
                </c:pt>
                <c:pt idx="61">
                  <c:v>65.5901</c:v>
                </c:pt>
                <c:pt idx="62">
                  <c:v>67.2484</c:v>
                </c:pt>
                <c:pt idx="63">
                  <c:v>68.87329999999998</c:v>
                </c:pt>
                <c:pt idx="64">
                  <c:v>69.9835</c:v>
                </c:pt>
                <c:pt idx="65">
                  <c:v>69.9034</c:v>
                </c:pt>
                <c:pt idx="66">
                  <c:v>69.8248</c:v>
                </c:pt>
                <c:pt idx="67">
                  <c:v>69.7479</c:v>
                </c:pt>
                <c:pt idx="68">
                  <c:v>69.67239999999973</c:v>
                </c:pt>
                <c:pt idx="69">
                  <c:v>69.5985</c:v>
                </c:pt>
                <c:pt idx="70">
                  <c:v>69.5261</c:v>
                </c:pt>
                <c:pt idx="71">
                  <c:v>69.4552</c:v>
                </c:pt>
                <c:pt idx="72">
                  <c:v>69.38569999999998</c:v>
                </c:pt>
                <c:pt idx="73">
                  <c:v>69.3175</c:v>
                </c:pt>
                <c:pt idx="74">
                  <c:v>69.2508</c:v>
                </c:pt>
                <c:pt idx="75">
                  <c:v>69.18539999999975</c:v>
                </c:pt>
                <c:pt idx="76">
                  <c:v>69.12130000000001</c:v>
                </c:pt>
                <c:pt idx="77">
                  <c:v>69.0585</c:v>
                </c:pt>
                <c:pt idx="78">
                  <c:v>68.9969</c:v>
                </c:pt>
                <c:pt idx="79">
                  <c:v>68.9366</c:v>
                </c:pt>
                <c:pt idx="80">
                  <c:v>68.8775</c:v>
                </c:pt>
                <c:pt idx="81">
                  <c:v>68.8196</c:v>
                </c:pt>
                <c:pt idx="82">
                  <c:v>68.7629</c:v>
                </c:pt>
                <c:pt idx="83">
                  <c:v>68.7073</c:v>
                </c:pt>
                <c:pt idx="84">
                  <c:v>68.65279999999974</c:v>
                </c:pt>
                <c:pt idx="85">
                  <c:v>68.5994</c:v>
                </c:pt>
                <c:pt idx="86">
                  <c:v>68.5471</c:v>
                </c:pt>
                <c:pt idx="87">
                  <c:v>68.4959</c:v>
                </c:pt>
                <c:pt idx="88">
                  <c:v>68.4457</c:v>
                </c:pt>
                <c:pt idx="89">
                  <c:v>68.3964</c:v>
                </c:pt>
                <c:pt idx="90">
                  <c:v>68.3399</c:v>
                </c:pt>
                <c:pt idx="91">
                  <c:v>67.4678</c:v>
                </c:pt>
                <c:pt idx="92">
                  <c:v>66.6133</c:v>
                </c:pt>
                <c:pt idx="93">
                  <c:v>65.77589999999998</c:v>
                </c:pt>
                <c:pt idx="94">
                  <c:v>64.9554</c:v>
                </c:pt>
                <c:pt idx="95">
                  <c:v>64.1514</c:v>
                </c:pt>
                <c:pt idx="96">
                  <c:v>63.3636</c:v>
                </c:pt>
                <c:pt idx="97">
                  <c:v>62.5917</c:v>
                </c:pt>
                <c:pt idx="98">
                  <c:v>61.8352</c:v>
                </c:pt>
                <c:pt idx="99">
                  <c:v>61.094</c:v>
                </c:pt>
                <c:pt idx="100">
                  <c:v>60.3678</c:v>
                </c:pt>
                <c:pt idx="101">
                  <c:v>59.9959</c:v>
                </c:pt>
                <c:pt idx="102">
                  <c:v>59.9959</c:v>
                </c:pt>
                <c:pt idx="103">
                  <c:v>59.9959</c:v>
                </c:pt>
                <c:pt idx="104">
                  <c:v>59.9959</c:v>
                </c:pt>
                <c:pt idx="105">
                  <c:v>59.9959</c:v>
                </c:pt>
                <c:pt idx="106">
                  <c:v>59.9959</c:v>
                </c:pt>
                <c:pt idx="107">
                  <c:v>59.9959</c:v>
                </c:pt>
                <c:pt idx="108">
                  <c:v>59.9959</c:v>
                </c:pt>
                <c:pt idx="109">
                  <c:v>59.9959</c:v>
                </c:pt>
                <c:pt idx="110">
                  <c:v>59.9959</c:v>
                </c:pt>
                <c:pt idx="111">
                  <c:v>59.9959</c:v>
                </c:pt>
                <c:pt idx="112">
                  <c:v>59.9959</c:v>
                </c:pt>
                <c:pt idx="113">
                  <c:v>59.9959</c:v>
                </c:pt>
                <c:pt idx="114">
                  <c:v>59.9959</c:v>
                </c:pt>
                <c:pt idx="115">
                  <c:v>59.9959</c:v>
                </c:pt>
                <c:pt idx="116">
                  <c:v>59.9959</c:v>
                </c:pt>
                <c:pt idx="117">
                  <c:v>59.9959</c:v>
                </c:pt>
                <c:pt idx="118">
                  <c:v>59.9959</c:v>
                </c:pt>
                <c:pt idx="119">
                  <c:v>59.9959</c:v>
                </c:pt>
                <c:pt idx="120">
                  <c:v>59.9959</c:v>
                </c:pt>
                <c:pt idx="121">
                  <c:v>59.9959</c:v>
                </c:pt>
                <c:pt idx="122">
                  <c:v>59.9959</c:v>
                </c:pt>
                <c:pt idx="123">
                  <c:v>59.9959</c:v>
                </c:pt>
                <c:pt idx="124">
                  <c:v>59.9959</c:v>
                </c:pt>
                <c:pt idx="125">
                  <c:v>59.9959</c:v>
                </c:pt>
                <c:pt idx="126">
                  <c:v>59.9959</c:v>
                </c:pt>
                <c:pt idx="127">
                  <c:v>59.9959</c:v>
                </c:pt>
                <c:pt idx="128">
                  <c:v>59.9959</c:v>
                </c:pt>
                <c:pt idx="129">
                  <c:v>59.9959</c:v>
                </c:pt>
              </c:numCache>
            </c:numRef>
          </c:yVal>
          <c:smooth val="1"/>
        </c:ser>
        <c:axId val="758806072"/>
        <c:axId val="758778440"/>
      </c:scatterChart>
      <c:valAx>
        <c:axId val="758806072"/>
        <c:scaling>
          <c:orientation val="minMax"/>
        </c:scaling>
        <c:axPos val="b"/>
        <c:numFmt formatCode="General" sourceLinked="1"/>
        <c:tickLblPos val="none"/>
        <c:crossAx val="758778440"/>
        <c:crosses val="autoZero"/>
        <c:crossBetween val="midCat"/>
      </c:valAx>
      <c:valAx>
        <c:axId val="758778440"/>
        <c:scaling>
          <c:orientation val="minMax"/>
          <c:max val="70.0"/>
          <c:min val="0.0"/>
        </c:scaling>
        <c:axPos val="l"/>
        <c:majorGridlines/>
        <c:numFmt formatCode="General" sourceLinked="1"/>
        <c:tickLblPos val="none"/>
        <c:crossAx val="758806072"/>
        <c:crosses val="autoZero"/>
        <c:crossBetween val="midCat"/>
        <c:majorUnit val="100.0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smoothMarker"/>
        <c:ser>
          <c:idx val="2"/>
          <c:order val="0"/>
          <c:spPr>
            <a:ln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'sprint.xls'!$A$1:$A$130</c:f>
              <c:numCache>
                <c:formatCode>General</c:formatCode>
                <c:ptCount val="13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</c:numCache>
            </c:numRef>
          </c:xVal>
          <c:yVal>
            <c:numRef>
              <c:f>'sprint.xls'!$Q$1:$Q$130</c:f>
              <c:numCache>
                <c:formatCode>General</c:formatCode>
                <c:ptCount val="1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3.0</c:v>
                </c:pt>
                <c:pt idx="12">
                  <c:v>3.0</c:v>
                </c:pt>
                <c:pt idx="13">
                  <c:v>3.0</c:v>
                </c:pt>
                <c:pt idx="14">
                  <c:v>3.0</c:v>
                </c:pt>
                <c:pt idx="15">
                  <c:v>3.0</c:v>
                </c:pt>
                <c:pt idx="16">
                  <c:v>3.0</c:v>
                </c:pt>
                <c:pt idx="17">
                  <c:v>3.0</c:v>
                </c:pt>
                <c:pt idx="18">
                  <c:v>3.0</c:v>
                </c:pt>
                <c:pt idx="19">
                  <c:v>3.0</c:v>
                </c:pt>
                <c:pt idx="20">
                  <c:v>3.0</c:v>
                </c:pt>
                <c:pt idx="21">
                  <c:v>3.0</c:v>
                </c:pt>
                <c:pt idx="22">
                  <c:v>3.0</c:v>
                </c:pt>
                <c:pt idx="23">
                  <c:v>3.0</c:v>
                </c:pt>
                <c:pt idx="24">
                  <c:v>3.0</c:v>
                </c:pt>
                <c:pt idx="25">
                  <c:v>3.0</c:v>
                </c:pt>
                <c:pt idx="26">
                  <c:v>3.0</c:v>
                </c:pt>
                <c:pt idx="27">
                  <c:v>3.0</c:v>
                </c:pt>
                <c:pt idx="28">
                  <c:v>3.0</c:v>
                </c:pt>
                <c:pt idx="29">
                  <c:v>3.0</c:v>
                </c:pt>
                <c:pt idx="30">
                  <c:v>3.0</c:v>
                </c:pt>
                <c:pt idx="31">
                  <c:v>3.0</c:v>
                </c:pt>
                <c:pt idx="32">
                  <c:v>3.0</c:v>
                </c:pt>
                <c:pt idx="33">
                  <c:v>3.0</c:v>
                </c:pt>
                <c:pt idx="34">
                  <c:v>3.0</c:v>
                </c:pt>
                <c:pt idx="35">
                  <c:v>3.0</c:v>
                </c:pt>
                <c:pt idx="36">
                  <c:v>3.0</c:v>
                </c:pt>
                <c:pt idx="37">
                  <c:v>3.0</c:v>
                </c:pt>
                <c:pt idx="38">
                  <c:v>3.0</c:v>
                </c:pt>
                <c:pt idx="39">
                  <c:v>3.0</c:v>
                </c:pt>
                <c:pt idx="40">
                  <c:v>3.0</c:v>
                </c:pt>
                <c:pt idx="41">
                  <c:v>3.0</c:v>
                </c:pt>
                <c:pt idx="42">
                  <c:v>3.0</c:v>
                </c:pt>
                <c:pt idx="43">
                  <c:v>3.0</c:v>
                </c:pt>
                <c:pt idx="44">
                  <c:v>3.0</c:v>
                </c:pt>
                <c:pt idx="45">
                  <c:v>3.0</c:v>
                </c:pt>
                <c:pt idx="46">
                  <c:v>3.0</c:v>
                </c:pt>
                <c:pt idx="47">
                  <c:v>3.0</c:v>
                </c:pt>
                <c:pt idx="48">
                  <c:v>3.0</c:v>
                </c:pt>
                <c:pt idx="49">
                  <c:v>3.0</c:v>
                </c:pt>
                <c:pt idx="50">
                  <c:v>3.0</c:v>
                </c:pt>
                <c:pt idx="51">
                  <c:v>3.0</c:v>
                </c:pt>
                <c:pt idx="52">
                  <c:v>3.0</c:v>
                </c:pt>
                <c:pt idx="53">
                  <c:v>3.0</c:v>
                </c:pt>
                <c:pt idx="54">
                  <c:v>3.0</c:v>
                </c:pt>
                <c:pt idx="55">
                  <c:v>3.0</c:v>
                </c:pt>
                <c:pt idx="56">
                  <c:v>3.0</c:v>
                </c:pt>
                <c:pt idx="57">
                  <c:v>3.0</c:v>
                </c:pt>
                <c:pt idx="58">
                  <c:v>3.0</c:v>
                </c:pt>
                <c:pt idx="59">
                  <c:v>3.0</c:v>
                </c:pt>
                <c:pt idx="60">
                  <c:v>3.0</c:v>
                </c:pt>
                <c:pt idx="61">
                  <c:v>3.0</c:v>
                </c:pt>
                <c:pt idx="62">
                  <c:v>3.0</c:v>
                </c:pt>
                <c:pt idx="63">
                  <c:v>3.0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1.0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</c:numCache>
            </c:numRef>
          </c:yVal>
          <c:smooth val="1"/>
        </c:ser>
        <c:axId val="759099016"/>
        <c:axId val="759102088"/>
      </c:scatterChart>
      <c:valAx>
        <c:axId val="759099016"/>
        <c:scaling>
          <c:orientation val="minMax"/>
        </c:scaling>
        <c:axPos val="b"/>
        <c:numFmt formatCode="General" sourceLinked="1"/>
        <c:tickLblPos val="none"/>
        <c:crossAx val="759102088"/>
        <c:crosses val="autoZero"/>
        <c:crossBetween val="midCat"/>
      </c:valAx>
      <c:valAx>
        <c:axId val="759102088"/>
        <c:scaling>
          <c:orientation val="minMax"/>
          <c:max val="3.0"/>
          <c:min val="0.0"/>
        </c:scaling>
        <c:axPos val="l"/>
        <c:majorGridlines/>
        <c:numFmt formatCode="General" sourceLinked="1"/>
        <c:tickLblPos val="none"/>
        <c:crossAx val="759099016"/>
        <c:crosses val="autoZero"/>
        <c:crossBetween val="midCat"/>
        <c:majorUnit val="10.0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smoothMarker"/>
        <c:ser>
          <c:idx val="2"/>
          <c:order val="0"/>
          <c:spPr>
            <a:ln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'sprint.xls'!$A$1:$A$130</c:f>
              <c:numCache>
                <c:formatCode>General</c:formatCode>
                <c:ptCount val="13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</c:numCache>
            </c:numRef>
          </c:xVal>
          <c:yVal>
            <c:numRef>
              <c:f>'sprint.xls'!$S$1:$S$130</c:f>
              <c:numCache>
                <c:formatCode>General</c:formatCode>
                <c:ptCount val="130"/>
                <c:pt idx="0">
                  <c:v>30.0</c:v>
                </c:pt>
                <c:pt idx="1">
                  <c:v>30.0</c:v>
                </c:pt>
                <c:pt idx="2">
                  <c:v>30.0</c:v>
                </c:pt>
                <c:pt idx="3">
                  <c:v>30.0</c:v>
                </c:pt>
                <c:pt idx="4">
                  <c:v>30.0</c:v>
                </c:pt>
                <c:pt idx="5">
                  <c:v>30.0</c:v>
                </c:pt>
                <c:pt idx="6">
                  <c:v>30.0</c:v>
                </c:pt>
                <c:pt idx="7">
                  <c:v>30.0</c:v>
                </c:pt>
                <c:pt idx="8">
                  <c:v>30.0</c:v>
                </c:pt>
                <c:pt idx="9">
                  <c:v>30.0</c:v>
                </c:pt>
                <c:pt idx="10">
                  <c:v>30.0</c:v>
                </c:pt>
                <c:pt idx="11">
                  <c:v>32.3744</c:v>
                </c:pt>
                <c:pt idx="12">
                  <c:v>34.701</c:v>
                </c:pt>
                <c:pt idx="13">
                  <c:v>36.9808</c:v>
                </c:pt>
                <c:pt idx="14">
                  <c:v>39.2148</c:v>
                </c:pt>
                <c:pt idx="15">
                  <c:v>41.4038</c:v>
                </c:pt>
                <c:pt idx="16">
                  <c:v>43.5487</c:v>
                </c:pt>
                <c:pt idx="17">
                  <c:v>45.6505</c:v>
                </c:pt>
                <c:pt idx="18">
                  <c:v>47.71</c:v>
                </c:pt>
                <c:pt idx="19">
                  <c:v>49.728</c:v>
                </c:pt>
                <c:pt idx="20">
                  <c:v>51.7054</c:v>
                </c:pt>
                <c:pt idx="21">
                  <c:v>53.6431</c:v>
                </c:pt>
                <c:pt idx="22">
                  <c:v>55.5417</c:v>
                </c:pt>
                <c:pt idx="23">
                  <c:v>57.4022</c:v>
                </c:pt>
                <c:pt idx="24">
                  <c:v>59.2252</c:v>
                </c:pt>
                <c:pt idx="25">
                  <c:v>60.0157</c:v>
                </c:pt>
                <c:pt idx="26">
                  <c:v>60.0157</c:v>
                </c:pt>
                <c:pt idx="27">
                  <c:v>60.0157</c:v>
                </c:pt>
                <c:pt idx="28">
                  <c:v>60.0157</c:v>
                </c:pt>
                <c:pt idx="29">
                  <c:v>60.0157</c:v>
                </c:pt>
                <c:pt idx="30">
                  <c:v>60.0157</c:v>
                </c:pt>
                <c:pt idx="31">
                  <c:v>60.0157</c:v>
                </c:pt>
                <c:pt idx="32">
                  <c:v>60.0157</c:v>
                </c:pt>
                <c:pt idx="33">
                  <c:v>60.0157</c:v>
                </c:pt>
                <c:pt idx="34">
                  <c:v>60.0157</c:v>
                </c:pt>
                <c:pt idx="35">
                  <c:v>60.0157</c:v>
                </c:pt>
                <c:pt idx="36">
                  <c:v>60.0157</c:v>
                </c:pt>
                <c:pt idx="37">
                  <c:v>60.0157</c:v>
                </c:pt>
                <c:pt idx="38">
                  <c:v>60.0157</c:v>
                </c:pt>
                <c:pt idx="39">
                  <c:v>60.0157</c:v>
                </c:pt>
                <c:pt idx="40">
                  <c:v>60.0157</c:v>
                </c:pt>
                <c:pt idx="41">
                  <c:v>60.0157</c:v>
                </c:pt>
                <c:pt idx="42">
                  <c:v>60.0157</c:v>
                </c:pt>
                <c:pt idx="43">
                  <c:v>60.0157</c:v>
                </c:pt>
                <c:pt idx="44">
                  <c:v>60.0157</c:v>
                </c:pt>
                <c:pt idx="45">
                  <c:v>60.0157</c:v>
                </c:pt>
                <c:pt idx="46">
                  <c:v>60.0157</c:v>
                </c:pt>
                <c:pt idx="47">
                  <c:v>60.0157</c:v>
                </c:pt>
                <c:pt idx="48">
                  <c:v>60.0157</c:v>
                </c:pt>
                <c:pt idx="49">
                  <c:v>60.0157</c:v>
                </c:pt>
                <c:pt idx="50">
                  <c:v>60.0157</c:v>
                </c:pt>
                <c:pt idx="51">
                  <c:v>60.0157</c:v>
                </c:pt>
                <c:pt idx="52">
                  <c:v>60.0157</c:v>
                </c:pt>
                <c:pt idx="53">
                  <c:v>60.0157</c:v>
                </c:pt>
                <c:pt idx="54">
                  <c:v>60.0157</c:v>
                </c:pt>
                <c:pt idx="55">
                  <c:v>60.0157</c:v>
                </c:pt>
                <c:pt idx="56">
                  <c:v>60.0157</c:v>
                </c:pt>
                <c:pt idx="57">
                  <c:v>60.0157</c:v>
                </c:pt>
                <c:pt idx="58">
                  <c:v>60.4082</c:v>
                </c:pt>
                <c:pt idx="59">
                  <c:v>62.1708</c:v>
                </c:pt>
                <c:pt idx="60">
                  <c:v>63.8978</c:v>
                </c:pt>
                <c:pt idx="61">
                  <c:v>65.5901</c:v>
                </c:pt>
                <c:pt idx="62">
                  <c:v>67.2484</c:v>
                </c:pt>
                <c:pt idx="63">
                  <c:v>68.87329999999998</c:v>
                </c:pt>
                <c:pt idx="64">
                  <c:v>69.9835</c:v>
                </c:pt>
                <c:pt idx="65">
                  <c:v>69.9034</c:v>
                </c:pt>
                <c:pt idx="66">
                  <c:v>69.8248</c:v>
                </c:pt>
                <c:pt idx="67">
                  <c:v>69.7479</c:v>
                </c:pt>
                <c:pt idx="68">
                  <c:v>69.6723999999997</c:v>
                </c:pt>
                <c:pt idx="69">
                  <c:v>69.5985</c:v>
                </c:pt>
                <c:pt idx="70">
                  <c:v>69.5261</c:v>
                </c:pt>
                <c:pt idx="71">
                  <c:v>69.4552</c:v>
                </c:pt>
                <c:pt idx="72">
                  <c:v>69.38569999999998</c:v>
                </c:pt>
                <c:pt idx="73">
                  <c:v>69.3175</c:v>
                </c:pt>
                <c:pt idx="74">
                  <c:v>69.2508</c:v>
                </c:pt>
                <c:pt idx="75">
                  <c:v>69.18539999999975</c:v>
                </c:pt>
                <c:pt idx="76">
                  <c:v>69.12130000000001</c:v>
                </c:pt>
                <c:pt idx="77">
                  <c:v>69.0585</c:v>
                </c:pt>
                <c:pt idx="78">
                  <c:v>68.9969</c:v>
                </c:pt>
                <c:pt idx="79">
                  <c:v>68.9366</c:v>
                </c:pt>
                <c:pt idx="80">
                  <c:v>68.8775</c:v>
                </c:pt>
                <c:pt idx="81">
                  <c:v>68.8196</c:v>
                </c:pt>
                <c:pt idx="82">
                  <c:v>68.7629</c:v>
                </c:pt>
                <c:pt idx="83">
                  <c:v>68.7073</c:v>
                </c:pt>
                <c:pt idx="84">
                  <c:v>68.65279999999971</c:v>
                </c:pt>
                <c:pt idx="85">
                  <c:v>68.5994</c:v>
                </c:pt>
                <c:pt idx="86">
                  <c:v>68.5471</c:v>
                </c:pt>
                <c:pt idx="87">
                  <c:v>68.4959</c:v>
                </c:pt>
                <c:pt idx="88">
                  <c:v>68.4457</c:v>
                </c:pt>
                <c:pt idx="89">
                  <c:v>68.3964</c:v>
                </c:pt>
                <c:pt idx="90">
                  <c:v>68.3399</c:v>
                </c:pt>
                <c:pt idx="91">
                  <c:v>67.4678</c:v>
                </c:pt>
                <c:pt idx="92">
                  <c:v>66.6133</c:v>
                </c:pt>
                <c:pt idx="93">
                  <c:v>65.77589999999998</c:v>
                </c:pt>
                <c:pt idx="94">
                  <c:v>64.9554</c:v>
                </c:pt>
                <c:pt idx="95">
                  <c:v>64.1514</c:v>
                </c:pt>
                <c:pt idx="96">
                  <c:v>63.3636</c:v>
                </c:pt>
                <c:pt idx="97">
                  <c:v>62.5917</c:v>
                </c:pt>
                <c:pt idx="98">
                  <c:v>61.8352</c:v>
                </c:pt>
                <c:pt idx="99">
                  <c:v>61.094</c:v>
                </c:pt>
                <c:pt idx="100">
                  <c:v>60.3678</c:v>
                </c:pt>
                <c:pt idx="101">
                  <c:v>59.9959</c:v>
                </c:pt>
                <c:pt idx="102">
                  <c:v>59.9959</c:v>
                </c:pt>
                <c:pt idx="103">
                  <c:v>59.9959</c:v>
                </c:pt>
                <c:pt idx="104">
                  <c:v>59.9959</c:v>
                </c:pt>
                <c:pt idx="105">
                  <c:v>59.9959</c:v>
                </c:pt>
                <c:pt idx="106">
                  <c:v>59.9959</c:v>
                </c:pt>
                <c:pt idx="107">
                  <c:v>59.9959</c:v>
                </c:pt>
                <c:pt idx="108">
                  <c:v>59.9959</c:v>
                </c:pt>
                <c:pt idx="109">
                  <c:v>59.9959</c:v>
                </c:pt>
                <c:pt idx="110">
                  <c:v>59.9959</c:v>
                </c:pt>
                <c:pt idx="111">
                  <c:v>59.9959</c:v>
                </c:pt>
                <c:pt idx="112">
                  <c:v>59.9959</c:v>
                </c:pt>
                <c:pt idx="113">
                  <c:v>59.9959</c:v>
                </c:pt>
                <c:pt idx="114">
                  <c:v>59.9959</c:v>
                </c:pt>
                <c:pt idx="115">
                  <c:v>59.9959</c:v>
                </c:pt>
                <c:pt idx="116">
                  <c:v>59.9959</c:v>
                </c:pt>
                <c:pt idx="117">
                  <c:v>59.9959</c:v>
                </c:pt>
                <c:pt idx="118">
                  <c:v>59.9959</c:v>
                </c:pt>
                <c:pt idx="119">
                  <c:v>59.9959</c:v>
                </c:pt>
                <c:pt idx="120">
                  <c:v>59.9959</c:v>
                </c:pt>
                <c:pt idx="121">
                  <c:v>59.9959</c:v>
                </c:pt>
                <c:pt idx="122">
                  <c:v>59.9959</c:v>
                </c:pt>
                <c:pt idx="123">
                  <c:v>59.9959</c:v>
                </c:pt>
                <c:pt idx="124">
                  <c:v>59.9959</c:v>
                </c:pt>
                <c:pt idx="125">
                  <c:v>59.9959</c:v>
                </c:pt>
                <c:pt idx="126">
                  <c:v>59.9959</c:v>
                </c:pt>
                <c:pt idx="127">
                  <c:v>59.9959</c:v>
                </c:pt>
                <c:pt idx="128">
                  <c:v>59.9959</c:v>
                </c:pt>
                <c:pt idx="129">
                  <c:v>59.9959</c:v>
                </c:pt>
              </c:numCache>
            </c:numRef>
          </c:yVal>
          <c:smooth val="1"/>
        </c:ser>
        <c:axId val="759080344"/>
        <c:axId val="759083448"/>
      </c:scatterChart>
      <c:valAx>
        <c:axId val="759080344"/>
        <c:scaling>
          <c:orientation val="minMax"/>
        </c:scaling>
        <c:axPos val="b"/>
        <c:numFmt formatCode="General" sourceLinked="1"/>
        <c:tickLblPos val="none"/>
        <c:crossAx val="759083448"/>
        <c:crosses val="autoZero"/>
        <c:crossBetween val="midCat"/>
      </c:valAx>
      <c:valAx>
        <c:axId val="759083448"/>
        <c:scaling>
          <c:orientation val="minMax"/>
          <c:max val="70.0"/>
          <c:min val="0.0"/>
        </c:scaling>
        <c:axPos val="l"/>
        <c:majorGridlines/>
        <c:numFmt formatCode="General" sourceLinked="1"/>
        <c:tickLblPos val="none"/>
        <c:crossAx val="759080344"/>
        <c:crosses val="autoZero"/>
        <c:crossBetween val="midCat"/>
        <c:majorUnit val="100.0"/>
      </c:valAx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smoothMarker"/>
        <c:ser>
          <c:idx val="2"/>
          <c:order val="0"/>
          <c:spPr>
            <a:ln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'sprint.xls'!$A$1:$A$130</c:f>
              <c:numCache>
                <c:formatCode>General</c:formatCode>
                <c:ptCount val="13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</c:numCache>
            </c:numRef>
          </c:xVal>
          <c:yVal>
            <c:numRef>
              <c:f>'sprint.xls'!$Q$1:$Q$130</c:f>
              <c:numCache>
                <c:formatCode>General</c:formatCode>
                <c:ptCount val="1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3.0</c:v>
                </c:pt>
                <c:pt idx="12">
                  <c:v>3.0</c:v>
                </c:pt>
                <c:pt idx="13">
                  <c:v>3.0</c:v>
                </c:pt>
                <c:pt idx="14">
                  <c:v>3.0</c:v>
                </c:pt>
                <c:pt idx="15">
                  <c:v>3.0</c:v>
                </c:pt>
                <c:pt idx="16">
                  <c:v>3.0</c:v>
                </c:pt>
                <c:pt idx="17">
                  <c:v>3.0</c:v>
                </c:pt>
                <c:pt idx="18">
                  <c:v>3.0</c:v>
                </c:pt>
                <c:pt idx="19">
                  <c:v>3.0</c:v>
                </c:pt>
                <c:pt idx="20">
                  <c:v>3.0</c:v>
                </c:pt>
                <c:pt idx="21">
                  <c:v>3.0</c:v>
                </c:pt>
                <c:pt idx="22">
                  <c:v>3.0</c:v>
                </c:pt>
                <c:pt idx="23">
                  <c:v>3.0</c:v>
                </c:pt>
                <c:pt idx="24">
                  <c:v>3.0</c:v>
                </c:pt>
                <c:pt idx="25">
                  <c:v>3.0</c:v>
                </c:pt>
                <c:pt idx="26">
                  <c:v>3.0</c:v>
                </c:pt>
                <c:pt idx="27">
                  <c:v>3.0</c:v>
                </c:pt>
                <c:pt idx="28">
                  <c:v>3.0</c:v>
                </c:pt>
                <c:pt idx="29">
                  <c:v>3.0</c:v>
                </c:pt>
                <c:pt idx="30">
                  <c:v>3.0</c:v>
                </c:pt>
                <c:pt idx="31">
                  <c:v>3.0</c:v>
                </c:pt>
                <c:pt idx="32">
                  <c:v>3.0</c:v>
                </c:pt>
                <c:pt idx="33">
                  <c:v>3.0</c:v>
                </c:pt>
                <c:pt idx="34">
                  <c:v>3.0</c:v>
                </c:pt>
                <c:pt idx="35">
                  <c:v>3.0</c:v>
                </c:pt>
                <c:pt idx="36">
                  <c:v>3.0</c:v>
                </c:pt>
                <c:pt idx="37">
                  <c:v>3.0</c:v>
                </c:pt>
                <c:pt idx="38">
                  <c:v>3.0</c:v>
                </c:pt>
                <c:pt idx="39">
                  <c:v>3.0</c:v>
                </c:pt>
                <c:pt idx="40">
                  <c:v>3.0</c:v>
                </c:pt>
                <c:pt idx="41">
                  <c:v>3.0</c:v>
                </c:pt>
                <c:pt idx="42">
                  <c:v>3.0</c:v>
                </c:pt>
                <c:pt idx="43">
                  <c:v>3.0</c:v>
                </c:pt>
                <c:pt idx="44">
                  <c:v>3.0</c:v>
                </c:pt>
                <c:pt idx="45">
                  <c:v>3.0</c:v>
                </c:pt>
                <c:pt idx="46">
                  <c:v>3.0</c:v>
                </c:pt>
                <c:pt idx="47">
                  <c:v>3.0</c:v>
                </c:pt>
                <c:pt idx="48">
                  <c:v>3.0</c:v>
                </c:pt>
                <c:pt idx="49">
                  <c:v>3.0</c:v>
                </c:pt>
                <c:pt idx="50">
                  <c:v>3.0</c:v>
                </c:pt>
                <c:pt idx="51">
                  <c:v>3.0</c:v>
                </c:pt>
                <c:pt idx="52">
                  <c:v>3.0</c:v>
                </c:pt>
                <c:pt idx="53">
                  <c:v>3.0</c:v>
                </c:pt>
                <c:pt idx="54">
                  <c:v>3.0</c:v>
                </c:pt>
                <c:pt idx="55">
                  <c:v>3.0</c:v>
                </c:pt>
                <c:pt idx="56">
                  <c:v>3.0</c:v>
                </c:pt>
                <c:pt idx="57">
                  <c:v>3.0</c:v>
                </c:pt>
                <c:pt idx="58">
                  <c:v>3.0</c:v>
                </c:pt>
                <c:pt idx="59">
                  <c:v>3.0</c:v>
                </c:pt>
                <c:pt idx="60">
                  <c:v>3.0</c:v>
                </c:pt>
                <c:pt idx="61">
                  <c:v>3.0</c:v>
                </c:pt>
                <c:pt idx="62">
                  <c:v>3.0</c:v>
                </c:pt>
                <c:pt idx="63">
                  <c:v>3.0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1.0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</c:numCache>
            </c:numRef>
          </c:yVal>
          <c:smooth val="1"/>
        </c:ser>
        <c:axId val="758190040"/>
        <c:axId val="758186968"/>
      </c:scatterChart>
      <c:valAx>
        <c:axId val="758190040"/>
        <c:scaling>
          <c:orientation val="minMax"/>
        </c:scaling>
        <c:axPos val="b"/>
        <c:numFmt formatCode="General" sourceLinked="1"/>
        <c:tickLblPos val="none"/>
        <c:crossAx val="758186968"/>
        <c:crosses val="autoZero"/>
        <c:crossBetween val="midCat"/>
      </c:valAx>
      <c:valAx>
        <c:axId val="758186968"/>
        <c:scaling>
          <c:orientation val="minMax"/>
          <c:max val="3.0"/>
          <c:min val="0.0"/>
        </c:scaling>
        <c:axPos val="l"/>
        <c:majorGridlines/>
        <c:numFmt formatCode="General" sourceLinked="1"/>
        <c:tickLblPos val="none"/>
        <c:crossAx val="758190040"/>
        <c:crosses val="autoZero"/>
        <c:crossBetween val="midCat"/>
        <c:majorUnit val="10.0"/>
      </c:valAx>
    </c:plotArea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smoothMarker"/>
        <c:ser>
          <c:idx val="2"/>
          <c:order val="0"/>
          <c:spPr>
            <a:ln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'sprint.xls'!$A$1:$A$130</c:f>
              <c:numCache>
                <c:formatCode>General</c:formatCode>
                <c:ptCount val="13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</c:numCache>
            </c:numRef>
          </c:xVal>
          <c:yVal>
            <c:numRef>
              <c:f>'sprint.xls'!$S$1:$S$130</c:f>
              <c:numCache>
                <c:formatCode>General</c:formatCode>
                <c:ptCount val="130"/>
                <c:pt idx="0">
                  <c:v>30.0</c:v>
                </c:pt>
                <c:pt idx="1">
                  <c:v>30.0</c:v>
                </c:pt>
                <c:pt idx="2">
                  <c:v>30.0</c:v>
                </c:pt>
                <c:pt idx="3">
                  <c:v>30.0</c:v>
                </c:pt>
                <c:pt idx="4">
                  <c:v>30.0</c:v>
                </c:pt>
                <c:pt idx="5">
                  <c:v>30.0</c:v>
                </c:pt>
                <c:pt idx="6">
                  <c:v>30.0</c:v>
                </c:pt>
                <c:pt idx="7">
                  <c:v>30.0</c:v>
                </c:pt>
                <c:pt idx="8">
                  <c:v>30.0</c:v>
                </c:pt>
                <c:pt idx="9">
                  <c:v>30.0</c:v>
                </c:pt>
                <c:pt idx="10">
                  <c:v>30.0</c:v>
                </c:pt>
                <c:pt idx="11">
                  <c:v>32.3744</c:v>
                </c:pt>
                <c:pt idx="12">
                  <c:v>34.701</c:v>
                </c:pt>
                <c:pt idx="13">
                  <c:v>36.9808</c:v>
                </c:pt>
                <c:pt idx="14">
                  <c:v>39.2148</c:v>
                </c:pt>
                <c:pt idx="15">
                  <c:v>41.4038</c:v>
                </c:pt>
                <c:pt idx="16">
                  <c:v>43.5487</c:v>
                </c:pt>
                <c:pt idx="17">
                  <c:v>45.6505</c:v>
                </c:pt>
                <c:pt idx="18">
                  <c:v>47.71</c:v>
                </c:pt>
                <c:pt idx="19">
                  <c:v>49.728</c:v>
                </c:pt>
                <c:pt idx="20">
                  <c:v>51.7054</c:v>
                </c:pt>
                <c:pt idx="21">
                  <c:v>53.6431</c:v>
                </c:pt>
                <c:pt idx="22">
                  <c:v>55.5417</c:v>
                </c:pt>
                <c:pt idx="23">
                  <c:v>57.4022</c:v>
                </c:pt>
                <c:pt idx="24">
                  <c:v>59.2252</c:v>
                </c:pt>
                <c:pt idx="25">
                  <c:v>60.0157</c:v>
                </c:pt>
                <c:pt idx="26">
                  <c:v>60.0157</c:v>
                </c:pt>
                <c:pt idx="27">
                  <c:v>60.0157</c:v>
                </c:pt>
                <c:pt idx="28">
                  <c:v>60.0157</c:v>
                </c:pt>
                <c:pt idx="29">
                  <c:v>60.0157</c:v>
                </c:pt>
                <c:pt idx="30">
                  <c:v>60.0157</c:v>
                </c:pt>
                <c:pt idx="31">
                  <c:v>60.0157</c:v>
                </c:pt>
                <c:pt idx="32">
                  <c:v>60.0157</c:v>
                </c:pt>
                <c:pt idx="33">
                  <c:v>60.0157</c:v>
                </c:pt>
                <c:pt idx="34">
                  <c:v>60.0157</c:v>
                </c:pt>
                <c:pt idx="35">
                  <c:v>60.0157</c:v>
                </c:pt>
                <c:pt idx="36">
                  <c:v>60.0157</c:v>
                </c:pt>
                <c:pt idx="37">
                  <c:v>60.0157</c:v>
                </c:pt>
                <c:pt idx="38">
                  <c:v>60.0157</c:v>
                </c:pt>
                <c:pt idx="39">
                  <c:v>60.0157</c:v>
                </c:pt>
                <c:pt idx="40">
                  <c:v>60.0157</c:v>
                </c:pt>
                <c:pt idx="41">
                  <c:v>60.0157</c:v>
                </c:pt>
                <c:pt idx="42">
                  <c:v>60.0157</c:v>
                </c:pt>
                <c:pt idx="43">
                  <c:v>60.0157</c:v>
                </c:pt>
                <c:pt idx="44">
                  <c:v>60.0157</c:v>
                </c:pt>
                <c:pt idx="45">
                  <c:v>60.0157</c:v>
                </c:pt>
                <c:pt idx="46">
                  <c:v>60.0157</c:v>
                </c:pt>
                <c:pt idx="47">
                  <c:v>60.0157</c:v>
                </c:pt>
                <c:pt idx="48">
                  <c:v>60.0157</c:v>
                </c:pt>
                <c:pt idx="49">
                  <c:v>60.0157</c:v>
                </c:pt>
                <c:pt idx="50">
                  <c:v>60.0157</c:v>
                </c:pt>
                <c:pt idx="51">
                  <c:v>60.0157</c:v>
                </c:pt>
                <c:pt idx="52">
                  <c:v>60.0157</c:v>
                </c:pt>
                <c:pt idx="53">
                  <c:v>60.0157</c:v>
                </c:pt>
                <c:pt idx="54">
                  <c:v>60.0157</c:v>
                </c:pt>
                <c:pt idx="55">
                  <c:v>60.0157</c:v>
                </c:pt>
                <c:pt idx="56">
                  <c:v>60.0157</c:v>
                </c:pt>
                <c:pt idx="57">
                  <c:v>60.0157</c:v>
                </c:pt>
                <c:pt idx="58">
                  <c:v>60.4082</c:v>
                </c:pt>
                <c:pt idx="59">
                  <c:v>62.1708</c:v>
                </c:pt>
                <c:pt idx="60">
                  <c:v>63.8978</c:v>
                </c:pt>
                <c:pt idx="61">
                  <c:v>65.5901</c:v>
                </c:pt>
                <c:pt idx="62">
                  <c:v>67.2484</c:v>
                </c:pt>
                <c:pt idx="63">
                  <c:v>68.87329999999998</c:v>
                </c:pt>
                <c:pt idx="64">
                  <c:v>69.9835</c:v>
                </c:pt>
                <c:pt idx="65">
                  <c:v>69.9034</c:v>
                </c:pt>
                <c:pt idx="66">
                  <c:v>69.8248</c:v>
                </c:pt>
                <c:pt idx="67">
                  <c:v>69.7479</c:v>
                </c:pt>
                <c:pt idx="68">
                  <c:v>69.67239999999967</c:v>
                </c:pt>
                <c:pt idx="69">
                  <c:v>69.5985</c:v>
                </c:pt>
                <c:pt idx="70">
                  <c:v>69.5261</c:v>
                </c:pt>
                <c:pt idx="71">
                  <c:v>69.4552</c:v>
                </c:pt>
                <c:pt idx="72">
                  <c:v>69.38569999999998</c:v>
                </c:pt>
                <c:pt idx="73">
                  <c:v>69.3175</c:v>
                </c:pt>
                <c:pt idx="74">
                  <c:v>69.2508</c:v>
                </c:pt>
                <c:pt idx="75">
                  <c:v>69.18539999999975</c:v>
                </c:pt>
                <c:pt idx="76">
                  <c:v>69.12130000000001</c:v>
                </c:pt>
                <c:pt idx="77">
                  <c:v>69.0585</c:v>
                </c:pt>
                <c:pt idx="78">
                  <c:v>68.9969</c:v>
                </c:pt>
                <c:pt idx="79">
                  <c:v>68.9366</c:v>
                </c:pt>
                <c:pt idx="80">
                  <c:v>68.8775</c:v>
                </c:pt>
                <c:pt idx="81">
                  <c:v>68.8196</c:v>
                </c:pt>
                <c:pt idx="82">
                  <c:v>68.7629</c:v>
                </c:pt>
                <c:pt idx="83">
                  <c:v>68.7073</c:v>
                </c:pt>
                <c:pt idx="84">
                  <c:v>68.65279999999969</c:v>
                </c:pt>
                <c:pt idx="85">
                  <c:v>68.5994</c:v>
                </c:pt>
                <c:pt idx="86">
                  <c:v>68.5471</c:v>
                </c:pt>
                <c:pt idx="87">
                  <c:v>68.4959</c:v>
                </c:pt>
                <c:pt idx="88">
                  <c:v>68.4457</c:v>
                </c:pt>
                <c:pt idx="89">
                  <c:v>68.3964</c:v>
                </c:pt>
                <c:pt idx="90">
                  <c:v>68.3399</c:v>
                </c:pt>
                <c:pt idx="91">
                  <c:v>67.4678</c:v>
                </c:pt>
                <c:pt idx="92">
                  <c:v>66.6133</c:v>
                </c:pt>
                <c:pt idx="93">
                  <c:v>65.77589999999998</c:v>
                </c:pt>
                <c:pt idx="94">
                  <c:v>64.9554</c:v>
                </c:pt>
                <c:pt idx="95">
                  <c:v>64.1514</c:v>
                </c:pt>
                <c:pt idx="96">
                  <c:v>63.3636</c:v>
                </c:pt>
                <c:pt idx="97">
                  <c:v>62.5917</c:v>
                </c:pt>
                <c:pt idx="98">
                  <c:v>61.8352</c:v>
                </c:pt>
                <c:pt idx="99">
                  <c:v>61.094</c:v>
                </c:pt>
                <c:pt idx="100">
                  <c:v>60.3678</c:v>
                </c:pt>
                <c:pt idx="101">
                  <c:v>59.9959</c:v>
                </c:pt>
                <c:pt idx="102">
                  <c:v>59.9959</c:v>
                </c:pt>
                <c:pt idx="103">
                  <c:v>59.9959</c:v>
                </c:pt>
                <c:pt idx="104">
                  <c:v>59.9959</c:v>
                </c:pt>
                <c:pt idx="105">
                  <c:v>59.9959</c:v>
                </c:pt>
                <c:pt idx="106">
                  <c:v>59.9959</c:v>
                </c:pt>
                <c:pt idx="107">
                  <c:v>59.9959</c:v>
                </c:pt>
                <c:pt idx="108">
                  <c:v>59.9959</c:v>
                </c:pt>
                <c:pt idx="109">
                  <c:v>59.9959</c:v>
                </c:pt>
                <c:pt idx="110">
                  <c:v>59.9959</c:v>
                </c:pt>
                <c:pt idx="111">
                  <c:v>59.9959</c:v>
                </c:pt>
                <c:pt idx="112">
                  <c:v>59.9959</c:v>
                </c:pt>
                <c:pt idx="113">
                  <c:v>59.9959</c:v>
                </c:pt>
                <c:pt idx="114">
                  <c:v>59.9959</c:v>
                </c:pt>
                <c:pt idx="115">
                  <c:v>59.9959</c:v>
                </c:pt>
                <c:pt idx="116">
                  <c:v>59.9959</c:v>
                </c:pt>
                <c:pt idx="117">
                  <c:v>59.9959</c:v>
                </c:pt>
                <c:pt idx="118">
                  <c:v>59.9959</c:v>
                </c:pt>
                <c:pt idx="119">
                  <c:v>59.9959</c:v>
                </c:pt>
                <c:pt idx="120">
                  <c:v>59.9959</c:v>
                </c:pt>
                <c:pt idx="121">
                  <c:v>59.9959</c:v>
                </c:pt>
                <c:pt idx="122">
                  <c:v>59.9959</c:v>
                </c:pt>
                <c:pt idx="123">
                  <c:v>59.9959</c:v>
                </c:pt>
                <c:pt idx="124">
                  <c:v>59.9959</c:v>
                </c:pt>
                <c:pt idx="125">
                  <c:v>59.9959</c:v>
                </c:pt>
                <c:pt idx="126">
                  <c:v>59.9959</c:v>
                </c:pt>
                <c:pt idx="127">
                  <c:v>59.9959</c:v>
                </c:pt>
                <c:pt idx="128">
                  <c:v>59.9959</c:v>
                </c:pt>
                <c:pt idx="129">
                  <c:v>59.9959</c:v>
                </c:pt>
              </c:numCache>
            </c:numRef>
          </c:yVal>
          <c:smooth val="1"/>
        </c:ser>
        <c:axId val="758215064"/>
        <c:axId val="758166648"/>
      </c:scatterChart>
      <c:valAx>
        <c:axId val="758215064"/>
        <c:scaling>
          <c:orientation val="minMax"/>
        </c:scaling>
        <c:axPos val="b"/>
        <c:numFmt formatCode="General" sourceLinked="1"/>
        <c:tickLblPos val="none"/>
        <c:crossAx val="758166648"/>
        <c:crosses val="autoZero"/>
        <c:crossBetween val="midCat"/>
      </c:valAx>
      <c:valAx>
        <c:axId val="758166648"/>
        <c:scaling>
          <c:orientation val="minMax"/>
          <c:max val="70.0"/>
          <c:min val="0.0"/>
        </c:scaling>
        <c:axPos val="l"/>
        <c:majorGridlines/>
        <c:numFmt formatCode="General" sourceLinked="1"/>
        <c:tickLblPos val="none"/>
        <c:crossAx val="758215064"/>
        <c:crosses val="autoZero"/>
        <c:crossBetween val="midCat"/>
        <c:majorUnit val="100.0"/>
      </c:valAx>
    </c:plotArea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smoothMarker"/>
        <c:ser>
          <c:idx val="2"/>
          <c:order val="0"/>
          <c:spPr>
            <a:ln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'sprint.xls'!$A$1:$A$130</c:f>
              <c:numCache>
                <c:formatCode>General</c:formatCode>
                <c:ptCount val="13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</c:numCache>
            </c:numRef>
          </c:xVal>
          <c:yVal>
            <c:numRef>
              <c:f>'sprint.xls'!$Q$1:$Q$130</c:f>
              <c:numCache>
                <c:formatCode>General</c:formatCode>
                <c:ptCount val="1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3.0</c:v>
                </c:pt>
                <c:pt idx="12">
                  <c:v>3.0</c:v>
                </c:pt>
                <c:pt idx="13">
                  <c:v>3.0</c:v>
                </c:pt>
                <c:pt idx="14">
                  <c:v>3.0</c:v>
                </c:pt>
                <c:pt idx="15">
                  <c:v>3.0</c:v>
                </c:pt>
                <c:pt idx="16">
                  <c:v>3.0</c:v>
                </c:pt>
                <c:pt idx="17">
                  <c:v>3.0</c:v>
                </c:pt>
                <c:pt idx="18">
                  <c:v>3.0</c:v>
                </c:pt>
                <c:pt idx="19">
                  <c:v>3.0</c:v>
                </c:pt>
                <c:pt idx="20">
                  <c:v>3.0</c:v>
                </c:pt>
                <c:pt idx="21">
                  <c:v>3.0</c:v>
                </c:pt>
                <c:pt idx="22">
                  <c:v>3.0</c:v>
                </c:pt>
                <c:pt idx="23">
                  <c:v>3.0</c:v>
                </c:pt>
                <c:pt idx="24">
                  <c:v>3.0</c:v>
                </c:pt>
                <c:pt idx="25">
                  <c:v>3.0</c:v>
                </c:pt>
                <c:pt idx="26">
                  <c:v>3.0</c:v>
                </c:pt>
                <c:pt idx="27">
                  <c:v>3.0</c:v>
                </c:pt>
                <c:pt idx="28">
                  <c:v>3.0</c:v>
                </c:pt>
                <c:pt idx="29">
                  <c:v>3.0</c:v>
                </c:pt>
                <c:pt idx="30">
                  <c:v>3.0</c:v>
                </c:pt>
                <c:pt idx="31">
                  <c:v>3.0</c:v>
                </c:pt>
                <c:pt idx="32">
                  <c:v>3.0</c:v>
                </c:pt>
                <c:pt idx="33">
                  <c:v>3.0</c:v>
                </c:pt>
                <c:pt idx="34">
                  <c:v>3.0</c:v>
                </c:pt>
                <c:pt idx="35">
                  <c:v>3.0</c:v>
                </c:pt>
                <c:pt idx="36">
                  <c:v>3.0</c:v>
                </c:pt>
                <c:pt idx="37">
                  <c:v>3.0</c:v>
                </c:pt>
                <c:pt idx="38">
                  <c:v>3.0</c:v>
                </c:pt>
                <c:pt idx="39">
                  <c:v>3.0</c:v>
                </c:pt>
                <c:pt idx="40">
                  <c:v>3.0</c:v>
                </c:pt>
                <c:pt idx="41">
                  <c:v>3.0</c:v>
                </c:pt>
                <c:pt idx="42">
                  <c:v>3.0</c:v>
                </c:pt>
                <c:pt idx="43">
                  <c:v>3.0</c:v>
                </c:pt>
                <c:pt idx="44">
                  <c:v>3.0</c:v>
                </c:pt>
                <c:pt idx="45">
                  <c:v>3.0</c:v>
                </c:pt>
                <c:pt idx="46">
                  <c:v>3.0</c:v>
                </c:pt>
                <c:pt idx="47">
                  <c:v>3.0</c:v>
                </c:pt>
                <c:pt idx="48">
                  <c:v>3.0</c:v>
                </c:pt>
                <c:pt idx="49">
                  <c:v>3.0</c:v>
                </c:pt>
                <c:pt idx="50">
                  <c:v>3.0</c:v>
                </c:pt>
                <c:pt idx="51">
                  <c:v>3.0</c:v>
                </c:pt>
                <c:pt idx="52">
                  <c:v>3.0</c:v>
                </c:pt>
                <c:pt idx="53">
                  <c:v>3.0</c:v>
                </c:pt>
                <c:pt idx="54">
                  <c:v>3.0</c:v>
                </c:pt>
                <c:pt idx="55">
                  <c:v>3.0</c:v>
                </c:pt>
                <c:pt idx="56">
                  <c:v>3.0</c:v>
                </c:pt>
                <c:pt idx="57">
                  <c:v>3.0</c:v>
                </c:pt>
                <c:pt idx="58">
                  <c:v>3.0</c:v>
                </c:pt>
                <c:pt idx="59">
                  <c:v>3.0</c:v>
                </c:pt>
                <c:pt idx="60">
                  <c:v>3.0</c:v>
                </c:pt>
                <c:pt idx="61">
                  <c:v>3.0</c:v>
                </c:pt>
                <c:pt idx="62">
                  <c:v>3.0</c:v>
                </c:pt>
                <c:pt idx="63">
                  <c:v>3.0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1.0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</c:numCache>
            </c:numRef>
          </c:yVal>
          <c:smooth val="1"/>
        </c:ser>
        <c:axId val="759361048"/>
        <c:axId val="759364120"/>
      </c:scatterChart>
      <c:valAx>
        <c:axId val="759361048"/>
        <c:scaling>
          <c:orientation val="minMax"/>
        </c:scaling>
        <c:axPos val="b"/>
        <c:numFmt formatCode="General" sourceLinked="1"/>
        <c:tickLblPos val="none"/>
        <c:crossAx val="759364120"/>
        <c:crosses val="autoZero"/>
        <c:crossBetween val="midCat"/>
      </c:valAx>
      <c:valAx>
        <c:axId val="759364120"/>
        <c:scaling>
          <c:orientation val="minMax"/>
          <c:max val="3.0"/>
          <c:min val="0.0"/>
        </c:scaling>
        <c:axPos val="l"/>
        <c:majorGridlines/>
        <c:numFmt formatCode="General" sourceLinked="1"/>
        <c:tickLblPos val="none"/>
        <c:crossAx val="759361048"/>
        <c:crosses val="autoZero"/>
        <c:crossBetween val="midCat"/>
        <c:majorUnit val="10.0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scatterChart>
        <c:scatterStyle val="smoothMarker"/>
        <c:ser>
          <c:idx val="1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'temp.xls'!$A$1:$A$49</c:f>
              <c:numCache>
                <c:formatCode>General</c:formatCode>
                <c:ptCount val="49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10.0</c:v>
                </c:pt>
                <c:pt idx="12">
                  <c:v>15.0</c:v>
                </c:pt>
                <c:pt idx="13">
                  <c:v>20.0</c:v>
                </c:pt>
                <c:pt idx="14">
                  <c:v>25.0</c:v>
                </c:pt>
                <c:pt idx="15">
                  <c:v>30.0</c:v>
                </c:pt>
                <c:pt idx="16">
                  <c:v>35.0</c:v>
                </c:pt>
                <c:pt idx="17">
                  <c:v>40.0</c:v>
                </c:pt>
                <c:pt idx="18">
                  <c:v>45.0</c:v>
                </c:pt>
                <c:pt idx="19">
                  <c:v>50.0</c:v>
                </c:pt>
                <c:pt idx="20">
                  <c:v>55.0</c:v>
                </c:pt>
                <c:pt idx="21">
                  <c:v>60.0</c:v>
                </c:pt>
                <c:pt idx="22">
                  <c:v>65.0</c:v>
                </c:pt>
                <c:pt idx="23">
                  <c:v>70.0</c:v>
                </c:pt>
                <c:pt idx="24">
                  <c:v>75.0</c:v>
                </c:pt>
                <c:pt idx="25">
                  <c:v>80.0</c:v>
                </c:pt>
                <c:pt idx="26">
                  <c:v>85.0</c:v>
                </c:pt>
                <c:pt idx="27">
                  <c:v>90.0</c:v>
                </c:pt>
                <c:pt idx="28">
                  <c:v>95.0</c:v>
                </c:pt>
                <c:pt idx="29">
                  <c:v>100.0</c:v>
                </c:pt>
                <c:pt idx="30">
                  <c:v>105.0</c:v>
                </c:pt>
                <c:pt idx="31">
                  <c:v>110.0</c:v>
                </c:pt>
                <c:pt idx="32">
                  <c:v>115.0</c:v>
                </c:pt>
                <c:pt idx="33">
                  <c:v>120.0</c:v>
                </c:pt>
                <c:pt idx="34">
                  <c:v>125.0</c:v>
                </c:pt>
                <c:pt idx="35">
                  <c:v>130.0</c:v>
                </c:pt>
                <c:pt idx="36">
                  <c:v>135.0</c:v>
                </c:pt>
                <c:pt idx="37">
                  <c:v>140.0</c:v>
                </c:pt>
                <c:pt idx="38">
                  <c:v>145.0</c:v>
                </c:pt>
                <c:pt idx="39">
                  <c:v>150.0</c:v>
                </c:pt>
                <c:pt idx="40">
                  <c:v>155.0</c:v>
                </c:pt>
                <c:pt idx="41">
                  <c:v>160.0</c:v>
                </c:pt>
                <c:pt idx="42">
                  <c:v>165.0</c:v>
                </c:pt>
                <c:pt idx="43">
                  <c:v>170.0</c:v>
                </c:pt>
                <c:pt idx="44">
                  <c:v>175.0</c:v>
                </c:pt>
                <c:pt idx="45">
                  <c:v>180.0</c:v>
                </c:pt>
                <c:pt idx="46">
                  <c:v>185.0</c:v>
                </c:pt>
                <c:pt idx="47">
                  <c:v>190.0</c:v>
                </c:pt>
                <c:pt idx="48">
                  <c:v>195.0</c:v>
                </c:pt>
              </c:numCache>
            </c:numRef>
          </c:xVal>
          <c:yVal>
            <c:numRef>
              <c:f>'temp.xls'!$C$1:$C$49</c:f>
              <c:numCache>
                <c:formatCode>General</c:formatCode>
                <c:ptCount val="49"/>
                <c:pt idx="0">
                  <c:v>25.0</c:v>
                </c:pt>
                <c:pt idx="1">
                  <c:v>25.0</c:v>
                </c:pt>
                <c:pt idx="2">
                  <c:v>25.0</c:v>
                </c:pt>
                <c:pt idx="3">
                  <c:v>25.0</c:v>
                </c:pt>
                <c:pt idx="4">
                  <c:v>25.0</c:v>
                </c:pt>
                <c:pt idx="5">
                  <c:v>25.0</c:v>
                </c:pt>
                <c:pt idx="6">
                  <c:v>25.0</c:v>
                </c:pt>
                <c:pt idx="7">
                  <c:v>25.0</c:v>
                </c:pt>
                <c:pt idx="8">
                  <c:v>25.0</c:v>
                </c:pt>
                <c:pt idx="9">
                  <c:v>25.0</c:v>
                </c:pt>
                <c:pt idx="10">
                  <c:v>25.0</c:v>
                </c:pt>
                <c:pt idx="11">
                  <c:v>27.0</c:v>
                </c:pt>
                <c:pt idx="12">
                  <c:v>36.3527601172</c:v>
                </c:pt>
                <c:pt idx="13">
                  <c:v>44.7114961229</c:v>
                </c:pt>
                <c:pt idx="14">
                  <c:v>52.1818542565</c:v>
                </c:pt>
                <c:pt idx="15">
                  <c:v>58.8582525309</c:v>
                </c:pt>
                <c:pt idx="16">
                  <c:v>64.82507408359973</c:v>
                </c:pt>
                <c:pt idx="17">
                  <c:v>70.1577336972</c:v>
                </c:pt>
                <c:pt idx="18">
                  <c:v>74.9236309681</c:v>
                </c:pt>
                <c:pt idx="19">
                  <c:v>79.18300217179973</c:v>
                </c:pt>
                <c:pt idx="20">
                  <c:v>82.98968159</c:v>
                </c:pt>
                <c:pt idx="21">
                  <c:v>86.39178192369982</c:v>
                </c:pt>
                <c:pt idx="22">
                  <c:v>89.43230239019977</c:v>
                </c:pt>
                <c:pt idx="23">
                  <c:v>92.1496721912</c:v>
                </c:pt>
                <c:pt idx="24">
                  <c:v>94.57823622070001</c:v>
                </c:pt>
                <c:pt idx="25">
                  <c:v>96.74868915019998</c:v>
                </c:pt>
                <c:pt idx="26">
                  <c:v>98.6884633798</c:v>
                </c:pt>
                <c:pt idx="27">
                  <c:v>100.422075757</c:v>
                </c:pt>
                <c:pt idx="28">
                  <c:v>101.971437444</c:v>
                </c:pt>
                <c:pt idx="29">
                  <c:v>103.356130856</c:v>
                </c:pt>
                <c:pt idx="30">
                  <c:v>104.593657162</c:v>
                </c:pt>
                <c:pt idx="31">
                  <c:v>105.699657483</c:v>
                </c:pt>
                <c:pt idx="32">
                  <c:v>106.68811058</c:v>
                </c:pt>
                <c:pt idx="33">
                  <c:v>107.571509533</c:v>
                </c:pt>
                <c:pt idx="34">
                  <c:v>108.36101964</c:v>
                </c:pt>
                <c:pt idx="35">
                  <c:v>109.066619534</c:v>
                </c:pt>
                <c:pt idx="36">
                  <c:v>109.697227309</c:v>
                </c:pt>
                <c:pt idx="37">
                  <c:v>110.260813229</c:v>
                </c:pt>
                <c:pt idx="38">
                  <c:v>110.764500468</c:v>
                </c:pt>
                <c:pt idx="39">
                  <c:v>111.214655139</c:v>
                </c:pt>
                <c:pt idx="40">
                  <c:v>111.616966758</c:v>
                </c:pt>
                <c:pt idx="41">
                  <c:v>111.976520149</c:v>
                </c:pt>
                <c:pt idx="42">
                  <c:v>112.297859714</c:v>
                </c:pt>
                <c:pt idx="43">
                  <c:v>112.585046872</c:v>
                </c:pt>
                <c:pt idx="44">
                  <c:v>112.841711387</c:v>
                </c:pt>
                <c:pt idx="45">
                  <c:v>113.071097247</c:v>
                </c:pt>
                <c:pt idx="46">
                  <c:v>113.276103664</c:v>
                </c:pt>
                <c:pt idx="47">
                  <c:v>113.45932172</c:v>
                </c:pt>
                <c:pt idx="48">
                  <c:v>113.62306711</c:v>
                </c:pt>
              </c:numCache>
            </c:numRef>
          </c:yVal>
          <c:smooth val="1"/>
        </c:ser>
        <c:ser>
          <c:idx val="3"/>
          <c:order val="1"/>
          <c:spPr>
            <a:ln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'temp.xls'!$A$1:$A$49</c:f>
              <c:numCache>
                <c:formatCode>General</c:formatCode>
                <c:ptCount val="49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10.0</c:v>
                </c:pt>
                <c:pt idx="12">
                  <c:v>15.0</c:v>
                </c:pt>
                <c:pt idx="13">
                  <c:v>20.0</c:v>
                </c:pt>
                <c:pt idx="14">
                  <c:v>25.0</c:v>
                </c:pt>
                <c:pt idx="15">
                  <c:v>30.0</c:v>
                </c:pt>
                <c:pt idx="16">
                  <c:v>35.0</c:v>
                </c:pt>
                <c:pt idx="17">
                  <c:v>40.0</c:v>
                </c:pt>
                <c:pt idx="18">
                  <c:v>45.0</c:v>
                </c:pt>
                <c:pt idx="19">
                  <c:v>50.0</c:v>
                </c:pt>
                <c:pt idx="20">
                  <c:v>55.0</c:v>
                </c:pt>
                <c:pt idx="21">
                  <c:v>60.0</c:v>
                </c:pt>
                <c:pt idx="22">
                  <c:v>65.0</c:v>
                </c:pt>
                <c:pt idx="23">
                  <c:v>70.0</c:v>
                </c:pt>
                <c:pt idx="24">
                  <c:v>75.0</c:v>
                </c:pt>
                <c:pt idx="25">
                  <c:v>80.0</c:v>
                </c:pt>
                <c:pt idx="26">
                  <c:v>85.0</c:v>
                </c:pt>
                <c:pt idx="27">
                  <c:v>90.0</c:v>
                </c:pt>
                <c:pt idx="28">
                  <c:v>95.0</c:v>
                </c:pt>
                <c:pt idx="29">
                  <c:v>100.0</c:v>
                </c:pt>
                <c:pt idx="30">
                  <c:v>105.0</c:v>
                </c:pt>
                <c:pt idx="31">
                  <c:v>110.0</c:v>
                </c:pt>
                <c:pt idx="32">
                  <c:v>115.0</c:v>
                </c:pt>
                <c:pt idx="33">
                  <c:v>120.0</c:v>
                </c:pt>
                <c:pt idx="34">
                  <c:v>125.0</c:v>
                </c:pt>
                <c:pt idx="35">
                  <c:v>130.0</c:v>
                </c:pt>
                <c:pt idx="36">
                  <c:v>135.0</c:v>
                </c:pt>
                <c:pt idx="37">
                  <c:v>140.0</c:v>
                </c:pt>
                <c:pt idx="38">
                  <c:v>145.0</c:v>
                </c:pt>
                <c:pt idx="39">
                  <c:v>150.0</c:v>
                </c:pt>
                <c:pt idx="40">
                  <c:v>155.0</c:v>
                </c:pt>
                <c:pt idx="41">
                  <c:v>160.0</c:v>
                </c:pt>
                <c:pt idx="42">
                  <c:v>165.0</c:v>
                </c:pt>
                <c:pt idx="43">
                  <c:v>170.0</c:v>
                </c:pt>
                <c:pt idx="44">
                  <c:v>175.0</c:v>
                </c:pt>
                <c:pt idx="45">
                  <c:v>180.0</c:v>
                </c:pt>
                <c:pt idx="46">
                  <c:v>185.0</c:v>
                </c:pt>
                <c:pt idx="47">
                  <c:v>190.0</c:v>
                </c:pt>
                <c:pt idx="48">
                  <c:v>195.0</c:v>
                </c:pt>
              </c:numCache>
            </c:numRef>
          </c:xVal>
          <c:yVal>
            <c:numRef>
              <c:f>'temp.xls'!$E$1:$E$49</c:f>
              <c:numCache>
                <c:formatCode>General</c:formatCode>
                <c:ptCount val="49"/>
                <c:pt idx="0">
                  <c:v>25.0</c:v>
                </c:pt>
                <c:pt idx="1">
                  <c:v>25.0</c:v>
                </c:pt>
                <c:pt idx="2">
                  <c:v>25.0</c:v>
                </c:pt>
                <c:pt idx="3">
                  <c:v>25.0</c:v>
                </c:pt>
                <c:pt idx="4">
                  <c:v>25.0</c:v>
                </c:pt>
                <c:pt idx="5">
                  <c:v>25.0</c:v>
                </c:pt>
                <c:pt idx="6">
                  <c:v>25.0</c:v>
                </c:pt>
                <c:pt idx="7">
                  <c:v>25.0</c:v>
                </c:pt>
                <c:pt idx="8">
                  <c:v>25.0</c:v>
                </c:pt>
                <c:pt idx="9">
                  <c:v>25.0</c:v>
                </c:pt>
                <c:pt idx="10">
                  <c:v>25.0</c:v>
                </c:pt>
                <c:pt idx="11">
                  <c:v>33.0</c:v>
                </c:pt>
                <c:pt idx="12">
                  <c:v>70.4110404688</c:v>
                </c:pt>
                <c:pt idx="13">
                  <c:v>103.845984492</c:v>
                </c:pt>
                <c:pt idx="14">
                  <c:v>133.727417026</c:v>
                </c:pt>
                <c:pt idx="15">
                  <c:v>160.433010124</c:v>
                </c:pt>
                <c:pt idx="16">
                  <c:v>184.300296334</c:v>
                </c:pt>
                <c:pt idx="17">
                  <c:v>205.630934789</c:v>
                </c:pt>
                <c:pt idx="18">
                  <c:v>224.694523872</c:v>
                </c:pt>
                <c:pt idx="19">
                  <c:v>241.732008687</c:v>
                </c:pt>
                <c:pt idx="20">
                  <c:v>256.95872636</c:v>
                </c:pt>
                <c:pt idx="21">
                  <c:v>270.567127695</c:v>
                </c:pt>
                <c:pt idx="22">
                  <c:v>282.7292095609992</c:v>
                </c:pt>
                <c:pt idx="23">
                  <c:v>293.598688765</c:v>
                </c:pt>
                <c:pt idx="24">
                  <c:v>303.312944883</c:v>
                </c:pt>
                <c:pt idx="25">
                  <c:v>311.9947566009996</c:v>
                </c:pt>
                <c:pt idx="26">
                  <c:v>319.753853519</c:v>
                </c:pt>
                <c:pt idx="27">
                  <c:v>326.688303026</c:v>
                </c:pt>
                <c:pt idx="28">
                  <c:v>332.885749774</c:v>
                </c:pt>
                <c:pt idx="29">
                  <c:v>338.424523421999</c:v>
                </c:pt>
                <c:pt idx="30">
                  <c:v>343.374628647</c:v>
                </c:pt>
                <c:pt idx="31">
                  <c:v>347.798629931999</c:v>
                </c:pt>
                <c:pt idx="32">
                  <c:v>351.752442321</c:v>
                </c:pt>
                <c:pt idx="33">
                  <c:v>355.286038133</c:v>
                </c:pt>
                <c:pt idx="34">
                  <c:v>358.444078559</c:v>
                </c:pt>
                <c:pt idx="35">
                  <c:v>361.266478138</c:v>
                </c:pt>
                <c:pt idx="36">
                  <c:v>363.788909236999</c:v>
                </c:pt>
                <c:pt idx="37">
                  <c:v>366.043252916</c:v>
                </c:pt>
                <c:pt idx="38">
                  <c:v>368.058001871</c:v>
                </c:pt>
                <c:pt idx="39">
                  <c:v>369.858620557</c:v>
                </c:pt>
                <c:pt idx="40">
                  <c:v>371.467867032</c:v>
                </c:pt>
                <c:pt idx="41">
                  <c:v>372.906080595</c:v>
                </c:pt>
                <c:pt idx="42">
                  <c:v>374.191438856999</c:v>
                </c:pt>
                <c:pt idx="43">
                  <c:v>375.340187489</c:v>
                </c:pt>
                <c:pt idx="44">
                  <c:v>376.366845548</c:v>
                </c:pt>
                <c:pt idx="45">
                  <c:v>377.284388986999</c:v>
                </c:pt>
                <c:pt idx="46">
                  <c:v>378.104414657</c:v>
                </c:pt>
                <c:pt idx="47">
                  <c:v>378.837286879</c:v>
                </c:pt>
                <c:pt idx="48">
                  <c:v>379.492268441999</c:v>
                </c:pt>
              </c:numCache>
            </c:numRef>
          </c:yVal>
          <c:smooth val="1"/>
        </c:ser>
        <c:ser>
          <c:idx val="4"/>
          <c:order val="2"/>
          <c:spPr>
            <a:ln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'temp.xls'!$A$1:$A$49</c:f>
              <c:numCache>
                <c:formatCode>General</c:formatCode>
                <c:ptCount val="49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10.0</c:v>
                </c:pt>
                <c:pt idx="12">
                  <c:v>15.0</c:v>
                </c:pt>
                <c:pt idx="13">
                  <c:v>20.0</c:v>
                </c:pt>
                <c:pt idx="14">
                  <c:v>25.0</c:v>
                </c:pt>
                <c:pt idx="15">
                  <c:v>30.0</c:v>
                </c:pt>
                <c:pt idx="16">
                  <c:v>35.0</c:v>
                </c:pt>
                <c:pt idx="17">
                  <c:v>40.0</c:v>
                </c:pt>
                <c:pt idx="18">
                  <c:v>45.0</c:v>
                </c:pt>
                <c:pt idx="19">
                  <c:v>50.0</c:v>
                </c:pt>
                <c:pt idx="20">
                  <c:v>55.0</c:v>
                </c:pt>
                <c:pt idx="21">
                  <c:v>60.0</c:v>
                </c:pt>
                <c:pt idx="22">
                  <c:v>65.0</c:v>
                </c:pt>
                <c:pt idx="23">
                  <c:v>70.0</c:v>
                </c:pt>
                <c:pt idx="24">
                  <c:v>75.0</c:v>
                </c:pt>
                <c:pt idx="25">
                  <c:v>80.0</c:v>
                </c:pt>
                <c:pt idx="26">
                  <c:v>85.0</c:v>
                </c:pt>
                <c:pt idx="27">
                  <c:v>90.0</c:v>
                </c:pt>
                <c:pt idx="28">
                  <c:v>95.0</c:v>
                </c:pt>
                <c:pt idx="29">
                  <c:v>100.0</c:v>
                </c:pt>
                <c:pt idx="30">
                  <c:v>105.0</c:v>
                </c:pt>
                <c:pt idx="31">
                  <c:v>110.0</c:v>
                </c:pt>
                <c:pt idx="32">
                  <c:v>115.0</c:v>
                </c:pt>
                <c:pt idx="33">
                  <c:v>120.0</c:v>
                </c:pt>
                <c:pt idx="34">
                  <c:v>125.0</c:v>
                </c:pt>
                <c:pt idx="35">
                  <c:v>130.0</c:v>
                </c:pt>
                <c:pt idx="36">
                  <c:v>135.0</c:v>
                </c:pt>
                <c:pt idx="37">
                  <c:v>140.0</c:v>
                </c:pt>
                <c:pt idx="38">
                  <c:v>145.0</c:v>
                </c:pt>
                <c:pt idx="39">
                  <c:v>150.0</c:v>
                </c:pt>
                <c:pt idx="40">
                  <c:v>155.0</c:v>
                </c:pt>
                <c:pt idx="41">
                  <c:v>160.0</c:v>
                </c:pt>
                <c:pt idx="42">
                  <c:v>165.0</c:v>
                </c:pt>
                <c:pt idx="43">
                  <c:v>170.0</c:v>
                </c:pt>
                <c:pt idx="44">
                  <c:v>175.0</c:v>
                </c:pt>
                <c:pt idx="45">
                  <c:v>180.0</c:v>
                </c:pt>
                <c:pt idx="46">
                  <c:v>185.0</c:v>
                </c:pt>
                <c:pt idx="47">
                  <c:v>190.0</c:v>
                </c:pt>
                <c:pt idx="48">
                  <c:v>195.0</c:v>
                </c:pt>
              </c:numCache>
            </c:numRef>
          </c:xVal>
          <c:yVal>
            <c:numRef>
              <c:f>'temp.xls'!$F$1:$F$49</c:f>
              <c:numCache>
                <c:formatCode>General</c:formatCode>
                <c:ptCount val="49"/>
                <c:pt idx="0">
                  <c:v>25.0</c:v>
                </c:pt>
                <c:pt idx="1">
                  <c:v>25.0</c:v>
                </c:pt>
                <c:pt idx="2">
                  <c:v>25.0</c:v>
                </c:pt>
                <c:pt idx="3">
                  <c:v>25.0</c:v>
                </c:pt>
                <c:pt idx="4">
                  <c:v>25.0</c:v>
                </c:pt>
                <c:pt idx="5">
                  <c:v>25.0</c:v>
                </c:pt>
                <c:pt idx="6">
                  <c:v>25.0</c:v>
                </c:pt>
                <c:pt idx="7">
                  <c:v>25.0</c:v>
                </c:pt>
                <c:pt idx="8">
                  <c:v>25.0</c:v>
                </c:pt>
                <c:pt idx="9">
                  <c:v>25.0</c:v>
                </c:pt>
                <c:pt idx="10">
                  <c:v>25.0</c:v>
                </c:pt>
                <c:pt idx="11">
                  <c:v>41.0</c:v>
                </c:pt>
                <c:pt idx="12">
                  <c:v>115.822080938</c:v>
                </c:pt>
                <c:pt idx="13">
                  <c:v>182.691968983</c:v>
                </c:pt>
                <c:pt idx="14">
                  <c:v>242.454834052</c:v>
                </c:pt>
                <c:pt idx="15">
                  <c:v>295.866020246999</c:v>
                </c:pt>
                <c:pt idx="16">
                  <c:v>343.600592669</c:v>
                </c:pt>
                <c:pt idx="17">
                  <c:v>386.261869577</c:v>
                </c:pt>
                <c:pt idx="18">
                  <c:v>424.389047745</c:v>
                </c:pt>
                <c:pt idx="19">
                  <c:v>458.464017374</c:v>
                </c:pt>
                <c:pt idx="20">
                  <c:v>488.91745272</c:v>
                </c:pt>
                <c:pt idx="21">
                  <c:v>516.1342553899989</c:v>
                </c:pt>
                <c:pt idx="22">
                  <c:v>540.4584191209989</c:v>
                </c:pt>
                <c:pt idx="23">
                  <c:v>562.19737753</c:v>
                </c:pt>
                <c:pt idx="24">
                  <c:v>581.625889766</c:v>
                </c:pt>
                <c:pt idx="25">
                  <c:v>598.989513202</c:v>
                </c:pt>
                <c:pt idx="26">
                  <c:v>614.507707038</c:v>
                </c:pt>
                <c:pt idx="27">
                  <c:v>628.3766060520001</c:v>
                </c:pt>
                <c:pt idx="28">
                  <c:v>640.771499548</c:v>
                </c:pt>
                <c:pt idx="29">
                  <c:v>651.8490468449984</c:v>
                </c:pt>
                <c:pt idx="30">
                  <c:v>661.7492572939989</c:v>
                </c:pt>
                <c:pt idx="31">
                  <c:v>670.5972598639983</c:v>
                </c:pt>
                <c:pt idx="32">
                  <c:v>678.504884643</c:v>
                </c:pt>
                <c:pt idx="33">
                  <c:v>685.572076266</c:v>
                </c:pt>
                <c:pt idx="34">
                  <c:v>691.888157118</c:v>
                </c:pt>
                <c:pt idx="35">
                  <c:v>697.532956276</c:v>
                </c:pt>
                <c:pt idx="36">
                  <c:v>702.577818474</c:v>
                </c:pt>
                <c:pt idx="37">
                  <c:v>707.086505831</c:v>
                </c:pt>
                <c:pt idx="38">
                  <c:v>711.116003742</c:v>
                </c:pt>
                <c:pt idx="39">
                  <c:v>714.7172411149986</c:v>
                </c:pt>
                <c:pt idx="40">
                  <c:v>717.935734064</c:v>
                </c:pt>
                <c:pt idx="41">
                  <c:v>720.8121611899975</c:v>
                </c:pt>
                <c:pt idx="42">
                  <c:v>723.382877714</c:v>
                </c:pt>
                <c:pt idx="43">
                  <c:v>725.680374977</c:v>
                </c:pt>
                <c:pt idx="44">
                  <c:v>727.7336910949994</c:v>
                </c:pt>
                <c:pt idx="45">
                  <c:v>729.568777974</c:v>
                </c:pt>
                <c:pt idx="46">
                  <c:v>731.208829314</c:v>
                </c:pt>
                <c:pt idx="47">
                  <c:v>732.674573759</c:v>
                </c:pt>
                <c:pt idx="48">
                  <c:v>733.9845368839989</c:v>
                </c:pt>
              </c:numCache>
            </c:numRef>
          </c:yVal>
          <c:smooth val="1"/>
        </c:ser>
        <c:axId val="757547320"/>
        <c:axId val="757550264"/>
      </c:scatterChart>
      <c:valAx>
        <c:axId val="757547320"/>
        <c:scaling>
          <c:orientation val="minMax"/>
          <c:max val="200.0"/>
          <c:min val="0.0"/>
        </c:scaling>
        <c:delete val="1"/>
        <c:axPos val="b"/>
        <c:numFmt formatCode="General" sourceLinked="1"/>
        <c:tickLblPos val="nextTo"/>
        <c:crossAx val="757550264"/>
        <c:crossesAt val="0.0"/>
        <c:crossBetween val="midCat"/>
        <c:majorUnit val="50.0"/>
        <c:minorUnit val="10.0"/>
      </c:valAx>
      <c:valAx>
        <c:axId val="757550264"/>
        <c:scaling>
          <c:orientation val="minMax"/>
          <c:max val="800.0"/>
          <c:min val="0.0"/>
        </c:scaling>
        <c:axPos val="l"/>
        <c:majorGridlines/>
        <c:numFmt formatCode="General" sourceLinked="1"/>
        <c:tickLblPos val="nextTo"/>
        <c:crossAx val="757547320"/>
        <c:crossesAt val="0.0"/>
        <c:crossBetween val="midCat"/>
        <c:minorUnit val="2000.0"/>
      </c:valAx>
    </c:plotArea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0"/>
  <c:chart>
    <c:plotArea>
      <c:layout/>
      <c:scatterChart>
        <c:scatterStyle val="smoothMarker"/>
        <c:ser>
          <c:idx val="0"/>
          <c:order val="0"/>
          <c:spPr>
            <a:ln w="2540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'[adrenaline-rise-temp-talk.xls]adrenaline-rise-temp-talk.xls'!$A$1:$A$46</c:f>
              <c:numCache>
                <c:formatCode>General</c:formatCode>
                <c:ptCount val="46"/>
                <c:pt idx="0">
                  <c:v>0.0</c:v>
                </c:pt>
                <c:pt idx="1">
                  <c:v>0.0014</c:v>
                </c:pt>
                <c:pt idx="2">
                  <c:v>0.0028</c:v>
                </c:pt>
                <c:pt idx="3">
                  <c:v>0.0042</c:v>
                </c:pt>
                <c:pt idx="4">
                  <c:v>0.0056</c:v>
                </c:pt>
                <c:pt idx="5">
                  <c:v>0.007</c:v>
                </c:pt>
                <c:pt idx="6">
                  <c:v>0.0084</c:v>
                </c:pt>
                <c:pt idx="7">
                  <c:v>0.0098</c:v>
                </c:pt>
                <c:pt idx="8">
                  <c:v>0.0112</c:v>
                </c:pt>
                <c:pt idx="9">
                  <c:v>0.0126</c:v>
                </c:pt>
                <c:pt idx="10">
                  <c:v>0.014</c:v>
                </c:pt>
                <c:pt idx="11">
                  <c:v>0.0154</c:v>
                </c:pt>
                <c:pt idx="12">
                  <c:v>0.0168</c:v>
                </c:pt>
                <c:pt idx="13">
                  <c:v>0.0182</c:v>
                </c:pt>
                <c:pt idx="14">
                  <c:v>0.0196</c:v>
                </c:pt>
                <c:pt idx="15">
                  <c:v>0.021</c:v>
                </c:pt>
                <c:pt idx="16">
                  <c:v>0.0224</c:v>
                </c:pt>
                <c:pt idx="17">
                  <c:v>0.0238</c:v>
                </c:pt>
                <c:pt idx="18">
                  <c:v>0.0252</c:v>
                </c:pt>
                <c:pt idx="19">
                  <c:v>0.0266</c:v>
                </c:pt>
                <c:pt idx="20">
                  <c:v>0.028</c:v>
                </c:pt>
                <c:pt idx="21">
                  <c:v>0.0294</c:v>
                </c:pt>
                <c:pt idx="22">
                  <c:v>0.0309</c:v>
                </c:pt>
                <c:pt idx="23">
                  <c:v>0.0324</c:v>
                </c:pt>
                <c:pt idx="24">
                  <c:v>0.0339</c:v>
                </c:pt>
                <c:pt idx="25">
                  <c:v>0.0354</c:v>
                </c:pt>
                <c:pt idx="26">
                  <c:v>0.0369</c:v>
                </c:pt>
                <c:pt idx="27">
                  <c:v>0.0384</c:v>
                </c:pt>
                <c:pt idx="28">
                  <c:v>0.0399</c:v>
                </c:pt>
                <c:pt idx="29">
                  <c:v>0.0414</c:v>
                </c:pt>
                <c:pt idx="30">
                  <c:v>0.0429</c:v>
                </c:pt>
                <c:pt idx="31">
                  <c:v>0.0444</c:v>
                </c:pt>
                <c:pt idx="32">
                  <c:v>0.0459</c:v>
                </c:pt>
                <c:pt idx="33">
                  <c:v>0.0474</c:v>
                </c:pt>
                <c:pt idx="34">
                  <c:v>0.9865</c:v>
                </c:pt>
                <c:pt idx="35">
                  <c:v>0.988</c:v>
                </c:pt>
                <c:pt idx="36">
                  <c:v>0.9895</c:v>
                </c:pt>
                <c:pt idx="37">
                  <c:v>0.991</c:v>
                </c:pt>
                <c:pt idx="38">
                  <c:v>0.9925</c:v>
                </c:pt>
                <c:pt idx="39">
                  <c:v>0.994</c:v>
                </c:pt>
                <c:pt idx="40">
                  <c:v>0.9955</c:v>
                </c:pt>
                <c:pt idx="41">
                  <c:v>0.997</c:v>
                </c:pt>
                <c:pt idx="42">
                  <c:v>0.9985</c:v>
                </c:pt>
                <c:pt idx="43">
                  <c:v>1.0</c:v>
                </c:pt>
                <c:pt idx="44">
                  <c:v>1.8935</c:v>
                </c:pt>
                <c:pt idx="45">
                  <c:v>2.0</c:v>
                </c:pt>
              </c:numCache>
            </c:numRef>
          </c:xVal>
          <c:yVal>
            <c:numRef>
              <c:f>'[adrenaline-rise-temp-talk.xls]adrenaline-rise-temp-talk.xls'!$B$1:$B$46</c:f>
              <c:numCache>
                <c:formatCode>General</c:formatCode>
                <c:ptCount val="46"/>
                <c:pt idx="0">
                  <c:v>25.0736</c:v>
                </c:pt>
                <c:pt idx="1">
                  <c:v>26.1032</c:v>
                </c:pt>
                <c:pt idx="2">
                  <c:v>27.1314</c:v>
                </c:pt>
                <c:pt idx="3">
                  <c:v>28.1582</c:v>
                </c:pt>
                <c:pt idx="4">
                  <c:v>29.1835</c:v>
                </c:pt>
                <c:pt idx="5">
                  <c:v>30.2074</c:v>
                </c:pt>
                <c:pt idx="6">
                  <c:v>31.2298</c:v>
                </c:pt>
                <c:pt idx="7">
                  <c:v>32.2508</c:v>
                </c:pt>
                <c:pt idx="8">
                  <c:v>33.2704</c:v>
                </c:pt>
                <c:pt idx="9">
                  <c:v>34.2886</c:v>
                </c:pt>
                <c:pt idx="10">
                  <c:v>35.3053</c:v>
                </c:pt>
                <c:pt idx="11">
                  <c:v>36.3206</c:v>
                </c:pt>
                <c:pt idx="12">
                  <c:v>37.3345</c:v>
                </c:pt>
                <c:pt idx="13">
                  <c:v>38.347</c:v>
                </c:pt>
                <c:pt idx="14">
                  <c:v>39.358</c:v>
                </c:pt>
                <c:pt idx="15">
                  <c:v>40.3677</c:v>
                </c:pt>
                <c:pt idx="16">
                  <c:v>41.3759</c:v>
                </c:pt>
                <c:pt idx="17">
                  <c:v>42.3827</c:v>
                </c:pt>
                <c:pt idx="18">
                  <c:v>43.3881</c:v>
                </c:pt>
                <c:pt idx="19">
                  <c:v>44.3921</c:v>
                </c:pt>
                <c:pt idx="20">
                  <c:v>45.3947</c:v>
                </c:pt>
                <c:pt idx="21">
                  <c:v>46.3959</c:v>
                </c:pt>
                <c:pt idx="22">
                  <c:v>47.4671</c:v>
                </c:pt>
                <c:pt idx="23">
                  <c:v>48.5366</c:v>
                </c:pt>
                <c:pt idx="24">
                  <c:v>49.6046</c:v>
                </c:pt>
                <c:pt idx="25">
                  <c:v>50.6709</c:v>
                </c:pt>
                <c:pt idx="26">
                  <c:v>51.7357</c:v>
                </c:pt>
                <c:pt idx="27">
                  <c:v>52.7988</c:v>
                </c:pt>
                <c:pt idx="28">
                  <c:v>53.8604</c:v>
                </c:pt>
                <c:pt idx="29">
                  <c:v>54.9204</c:v>
                </c:pt>
                <c:pt idx="30">
                  <c:v>55.9787</c:v>
                </c:pt>
                <c:pt idx="31">
                  <c:v>57.0355</c:v>
                </c:pt>
                <c:pt idx="32">
                  <c:v>58.0907</c:v>
                </c:pt>
                <c:pt idx="33">
                  <c:v>59.1444</c:v>
                </c:pt>
                <c:pt idx="34">
                  <c:v>60.1964</c:v>
                </c:pt>
                <c:pt idx="35">
                  <c:v>61.2469</c:v>
                </c:pt>
                <c:pt idx="36">
                  <c:v>62.2958</c:v>
                </c:pt>
                <c:pt idx="37">
                  <c:v>63.3431</c:v>
                </c:pt>
                <c:pt idx="38">
                  <c:v>64.38879999999999</c:v>
                </c:pt>
                <c:pt idx="39">
                  <c:v>65.433</c:v>
                </c:pt>
                <c:pt idx="40">
                  <c:v>66.47569999999998</c:v>
                </c:pt>
                <c:pt idx="41">
                  <c:v>67.5167</c:v>
                </c:pt>
                <c:pt idx="42">
                  <c:v>68.5562</c:v>
                </c:pt>
                <c:pt idx="43">
                  <c:v>69.5941</c:v>
                </c:pt>
                <c:pt idx="44">
                  <c:v>70.5942</c:v>
                </c:pt>
                <c:pt idx="45">
                  <c:v>70.6352</c:v>
                </c:pt>
              </c:numCache>
            </c:numRef>
          </c:yVal>
        </c:ser>
        <c:axId val="758226296"/>
        <c:axId val="758313672"/>
      </c:scatterChart>
      <c:valAx>
        <c:axId val="758226296"/>
        <c:scaling>
          <c:orientation val="minMax"/>
          <c:max val="1.2"/>
          <c:min val="0.0"/>
        </c:scaling>
        <c:axPos val="b"/>
        <c:numFmt formatCode="General" sourceLinked="1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58313672"/>
        <c:crosses val="autoZero"/>
        <c:crossBetween val="midCat"/>
        <c:majorUnit val="0.2"/>
      </c:valAx>
      <c:valAx>
        <c:axId val="758313672"/>
        <c:scaling>
          <c:orientation val="minMax"/>
        </c:scaling>
        <c:axPos val="l"/>
        <c:majorGridlines/>
        <c:numFmt formatCode="General" sourceLinked="1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58226296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scatterChart>
        <c:scatterStyle val="smoothMarker"/>
        <c:ser>
          <c:idx val="0"/>
          <c:order val="0"/>
          <c:spPr>
            <a:ln w="38100">
              <a:solidFill>
                <a:srgbClr val="800000"/>
              </a:solidFill>
            </a:ln>
          </c:spPr>
          <c:marker>
            <c:symbol val="none"/>
          </c:marker>
          <c:xVal>
            <c:numRef>
              <c:f>'[adrenaline-fall-temp-talk.xls]adrenaline-fall-temp-talk.xls'!$A$1:$A$42</c:f>
              <c:numCache>
                <c:formatCode>General</c:formatCode>
                <c:ptCount val="42"/>
                <c:pt idx="0">
                  <c:v>0.0001</c:v>
                </c:pt>
                <c:pt idx="1">
                  <c:v>0.0301</c:v>
                </c:pt>
                <c:pt idx="2">
                  <c:v>0.0601</c:v>
                </c:pt>
                <c:pt idx="3">
                  <c:v>0.0901</c:v>
                </c:pt>
                <c:pt idx="4">
                  <c:v>0.1201</c:v>
                </c:pt>
                <c:pt idx="5">
                  <c:v>0.1501</c:v>
                </c:pt>
                <c:pt idx="6">
                  <c:v>0.1801</c:v>
                </c:pt>
                <c:pt idx="7">
                  <c:v>0.2101</c:v>
                </c:pt>
                <c:pt idx="8">
                  <c:v>0.2401</c:v>
                </c:pt>
                <c:pt idx="9">
                  <c:v>19.9901</c:v>
                </c:pt>
                <c:pt idx="10">
                  <c:v>20.0201</c:v>
                </c:pt>
                <c:pt idx="11">
                  <c:v>20.0601</c:v>
                </c:pt>
                <c:pt idx="12">
                  <c:v>20.1001</c:v>
                </c:pt>
                <c:pt idx="13">
                  <c:v>20.1401</c:v>
                </c:pt>
                <c:pt idx="14">
                  <c:v>20.1801</c:v>
                </c:pt>
                <c:pt idx="15">
                  <c:v>20.2201</c:v>
                </c:pt>
                <c:pt idx="16">
                  <c:v>20.2601</c:v>
                </c:pt>
                <c:pt idx="17">
                  <c:v>20.3001</c:v>
                </c:pt>
                <c:pt idx="18">
                  <c:v>20.3501</c:v>
                </c:pt>
                <c:pt idx="19">
                  <c:v>20.4001</c:v>
                </c:pt>
                <c:pt idx="20">
                  <c:v>20.4501</c:v>
                </c:pt>
                <c:pt idx="21">
                  <c:v>20.5001</c:v>
                </c:pt>
                <c:pt idx="22">
                  <c:v>20.5501</c:v>
                </c:pt>
                <c:pt idx="23">
                  <c:v>20.6101</c:v>
                </c:pt>
                <c:pt idx="24">
                  <c:v>20.6701</c:v>
                </c:pt>
                <c:pt idx="25">
                  <c:v>20.7301</c:v>
                </c:pt>
                <c:pt idx="26">
                  <c:v>20.8001</c:v>
                </c:pt>
                <c:pt idx="27">
                  <c:v>20.8701</c:v>
                </c:pt>
                <c:pt idx="28">
                  <c:v>20.9501</c:v>
                </c:pt>
                <c:pt idx="29">
                  <c:v>21.0301</c:v>
                </c:pt>
                <c:pt idx="30">
                  <c:v>21.1201</c:v>
                </c:pt>
                <c:pt idx="31">
                  <c:v>21.2201</c:v>
                </c:pt>
                <c:pt idx="32">
                  <c:v>21.3301</c:v>
                </c:pt>
                <c:pt idx="33">
                  <c:v>21.4501</c:v>
                </c:pt>
                <c:pt idx="34">
                  <c:v>21.5901</c:v>
                </c:pt>
                <c:pt idx="35">
                  <c:v>21.7501</c:v>
                </c:pt>
                <c:pt idx="36">
                  <c:v>21.9401</c:v>
                </c:pt>
                <c:pt idx="37">
                  <c:v>22.1701</c:v>
                </c:pt>
                <c:pt idx="38">
                  <c:v>22.4701</c:v>
                </c:pt>
                <c:pt idx="39">
                  <c:v>22.9001</c:v>
                </c:pt>
                <c:pt idx="40">
                  <c:v>23.6601</c:v>
                </c:pt>
                <c:pt idx="41">
                  <c:v>39.9901</c:v>
                </c:pt>
              </c:numCache>
            </c:numRef>
          </c:xVal>
          <c:yVal>
            <c:numRef>
              <c:f>'[adrenaline-fall-temp-talk.xls]adrenaline-fall-temp-talk.xls'!$B$1:$B$42</c:f>
              <c:numCache>
                <c:formatCode>General</c:formatCode>
                <c:ptCount val="42"/>
                <c:pt idx="0">
                  <c:v>70.6306</c:v>
                </c:pt>
                <c:pt idx="1">
                  <c:v>69.282</c:v>
                </c:pt>
                <c:pt idx="2">
                  <c:v>67.9732</c:v>
                </c:pt>
                <c:pt idx="3">
                  <c:v>66.7031</c:v>
                </c:pt>
                <c:pt idx="4">
                  <c:v>65.4705</c:v>
                </c:pt>
                <c:pt idx="5">
                  <c:v>64.2743</c:v>
                </c:pt>
                <c:pt idx="6">
                  <c:v>63.1136</c:v>
                </c:pt>
                <c:pt idx="7">
                  <c:v>61.9871</c:v>
                </c:pt>
                <c:pt idx="8">
                  <c:v>60.8939</c:v>
                </c:pt>
                <c:pt idx="9">
                  <c:v>59.694</c:v>
                </c:pt>
                <c:pt idx="10">
                  <c:v>58.6685</c:v>
                </c:pt>
                <c:pt idx="11">
                  <c:v>57.3483</c:v>
                </c:pt>
                <c:pt idx="12">
                  <c:v>56.0799</c:v>
                </c:pt>
                <c:pt idx="13">
                  <c:v>54.8611</c:v>
                </c:pt>
                <c:pt idx="14">
                  <c:v>53.6902</c:v>
                </c:pt>
                <c:pt idx="15">
                  <c:v>52.5652</c:v>
                </c:pt>
                <c:pt idx="16">
                  <c:v>51.4843</c:v>
                </c:pt>
                <c:pt idx="17">
                  <c:v>50.4458</c:v>
                </c:pt>
                <c:pt idx="18">
                  <c:v>49.2047</c:v>
                </c:pt>
                <c:pt idx="19">
                  <c:v>48.0242</c:v>
                </c:pt>
                <c:pt idx="20">
                  <c:v>46.9012</c:v>
                </c:pt>
                <c:pt idx="21">
                  <c:v>45.833</c:v>
                </c:pt>
                <c:pt idx="22">
                  <c:v>44.8169</c:v>
                </c:pt>
                <c:pt idx="23">
                  <c:v>43.6628</c:v>
                </c:pt>
                <c:pt idx="24">
                  <c:v>42.5759</c:v>
                </c:pt>
                <c:pt idx="25">
                  <c:v>41.5524</c:v>
                </c:pt>
                <c:pt idx="26">
                  <c:v>40.4333</c:v>
                </c:pt>
                <c:pt idx="27">
                  <c:v>39.3898</c:v>
                </c:pt>
                <c:pt idx="28">
                  <c:v>38.2834</c:v>
                </c:pt>
                <c:pt idx="29">
                  <c:v>37.2621</c:v>
                </c:pt>
                <c:pt idx="30">
                  <c:v>36.2067</c:v>
                </c:pt>
                <c:pt idx="31">
                  <c:v>35.1402</c:v>
                </c:pt>
                <c:pt idx="32">
                  <c:v>34.0839</c:v>
                </c:pt>
                <c:pt idx="33">
                  <c:v>33.0566</c:v>
                </c:pt>
                <c:pt idx="34">
                  <c:v>32.004</c:v>
                </c:pt>
                <c:pt idx="35">
                  <c:v>30.9684</c:v>
                </c:pt>
                <c:pt idx="36">
                  <c:v>29.9356</c:v>
                </c:pt>
                <c:pt idx="37">
                  <c:v>28.9214</c:v>
                </c:pt>
                <c:pt idx="38">
                  <c:v>27.905</c:v>
                </c:pt>
                <c:pt idx="39">
                  <c:v>26.8897</c:v>
                </c:pt>
                <c:pt idx="40">
                  <c:v>25.8837</c:v>
                </c:pt>
                <c:pt idx="41">
                  <c:v>25.0</c:v>
                </c:pt>
              </c:numCache>
            </c:numRef>
          </c:yVal>
        </c:ser>
        <c:axId val="503254584"/>
        <c:axId val="504295256"/>
      </c:scatterChart>
      <c:valAx>
        <c:axId val="503254584"/>
        <c:scaling>
          <c:orientation val="minMax"/>
          <c:max val="25.0"/>
          <c:min val="0.0"/>
        </c:scaling>
        <c:axPos val="b"/>
        <c:numFmt formatCode="General" sourceLinked="1"/>
        <c:tickLblPos val="nextTo"/>
        <c:spPr>
          <a:ln w="38100">
            <a:solidFill>
              <a:schemeClr val="tx1"/>
            </a:solidFill>
          </a:ln>
        </c:spPr>
        <c:crossAx val="504295256"/>
        <c:crosses val="autoZero"/>
        <c:crossBetween val="midCat"/>
        <c:majorUnit val="5.0"/>
      </c:valAx>
      <c:valAx>
        <c:axId val="504295256"/>
        <c:scaling>
          <c:orientation val="minMax"/>
        </c:scaling>
        <c:axPos val="l"/>
        <c:majorGridlines/>
        <c:numFmt formatCode="General" sourceLinked="1"/>
        <c:tickLblPos val="nextTo"/>
        <c:spPr>
          <a:ln w="38100">
            <a:solidFill>
              <a:schemeClr val="tx1"/>
            </a:solidFill>
          </a:ln>
        </c:spPr>
        <c:crossAx val="503254584"/>
        <c:crosses val="autoZero"/>
        <c:crossBetween val="midCat"/>
        <c:majorUnit val="20.0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1-core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0.7</c:v>
                </c:pt>
                <c:pt idx="6">
                  <c:v>0.8</c:v>
                </c:pt>
                <c:pt idx="7">
                  <c:v>0.9</c:v>
                </c:pt>
                <c:pt idx="8">
                  <c:v>1.0</c:v>
                </c:pt>
                <c:pt idx="9">
                  <c:v>2.0</c:v>
                </c:pt>
                <c:pt idx="10">
                  <c:v>3.0</c:v>
                </c:pt>
                <c:pt idx="11">
                  <c:v>4.0</c:v>
                </c:pt>
                <c:pt idx="12">
                  <c:v>5.0</c:v>
                </c:pt>
                <c:pt idx="13">
                  <c:v>6.0</c:v>
                </c:pt>
                <c:pt idx="14">
                  <c:v>7.0</c:v>
                </c:pt>
                <c:pt idx="15">
                  <c:v>8.0</c:v>
                </c:pt>
                <c:pt idx="16">
                  <c:v>9.0</c:v>
                </c:pt>
                <c:pt idx="17">
                  <c:v>10.0</c:v>
                </c:pt>
                <c:pt idx="18">
                  <c:v>11.0</c:v>
                </c:pt>
                <c:pt idx="19">
                  <c:v>12.0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Par-Sprint-150mg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0.7</c:v>
                </c:pt>
                <c:pt idx="6">
                  <c:v>0.8</c:v>
                </c:pt>
                <c:pt idx="7">
                  <c:v>0.9</c:v>
                </c:pt>
                <c:pt idx="8">
                  <c:v>1.0</c:v>
                </c:pt>
                <c:pt idx="9">
                  <c:v>2.0</c:v>
                </c:pt>
                <c:pt idx="10">
                  <c:v>3.0</c:v>
                </c:pt>
                <c:pt idx="11">
                  <c:v>4.0</c:v>
                </c:pt>
                <c:pt idx="12">
                  <c:v>5.0</c:v>
                </c:pt>
                <c:pt idx="13">
                  <c:v>6.0</c:v>
                </c:pt>
                <c:pt idx="14">
                  <c:v>7.0</c:v>
                </c:pt>
                <c:pt idx="15">
                  <c:v>8.0</c:v>
                </c:pt>
                <c:pt idx="16">
                  <c:v>9.0</c:v>
                </c:pt>
                <c:pt idx="17">
                  <c:v>10.0</c:v>
                </c:pt>
                <c:pt idx="18">
                  <c:v>11.0</c:v>
                </c:pt>
                <c:pt idx="19">
                  <c:v>12.0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0.768178159378</c:v>
                </c:pt>
                <c:pt idx="1">
                  <c:v>0.994032921811</c:v>
                </c:pt>
                <c:pt idx="2">
                  <c:v>2.74626145683</c:v>
                </c:pt>
                <c:pt idx="3">
                  <c:v>5.18142254862</c:v>
                </c:pt>
                <c:pt idx="4">
                  <c:v>7.09383847917</c:v>
                </c:pt>
                <c:pt idx="5">
                  <c:v>11.889856076</c:v>
                </c:pt>
                <c:pt idx="6">
                  <c:v>13.7378458013</c:v>
                </c:pt>
                <c:pt idx="7">
                  <c:v>14.7294096133</c:v>
                </c:pt>
                <c:pt idx="8">
                  <c:v>15.4889441933</c:v>
                </c:pt>
                <c:pt idx="9">
                  <c:v>15.5304467764</c:v>
                </c:pt>
                <c:pt idx="10">
                  <c:v>15.5332271772</c:v>
                </c:pt>
                <c:pt idx="11">
                  <c:v>15.5349981872</c:v>
                </c:pt>
                <c:pt idx="12">
                  <c:v>15.5437732619</c:v>
                </c:pt>
                <c:pt idx="13">
                  <c:v>15.5406003841</c:v>
                </c:pt>
                <c:pt idx="14">
                  <c:v>15.5702495224</c:v>
                </c:pt>
                <c:pt idx="15">
                  <c:v>15.5469796626</c:v>
                </c:pt>
                <c:pt idx="16">
                  <c:v>15.5099689051</c:v>
                </c:pt>
                <c:pt idx="17">
                  <c:v>15.5636657534</c:v>
                </c:pt>
                <c:pt idx="18">
                  <c:v>15.5328224722</c:v>
                </c:pt>
                <c:pt idx="19">
                  <c:v>15.524070364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Par-Sprint-1.5mg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ln>
                <a:solidFill>
                  <a:schemeClr val="accent1">
                    <a:lumMod val="90000"/>
                  </a:schemeClr>
                </a:solidFill>
              </a:ln>
            </c:spPr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0.7</c:v>
                </c:pt>
                <c:pt idx="6">
                  <c:v>0.8</c:v>
                </c:pt>
                <c:pt idx="7">
                  <c:v>0.9</c:v>
                </c:pt>
                <c:pt idx="8">
                  <c:v>1.0</c:v>
                </c:pt>
                <c:pt idx="9">
                  <c:v>2.0</c:v>
                </c:pt>
                <c:pt idx="10">
                  <c:v>3.0</c:v>
                </c:pt>
                <c:pt idx="11">
                  <c:v>4.0</c:v>
                </c:pt>
                <c:pt idx="12">
                  <c:v>5.0</c:v>
                </c:pt>
                <c:pt idx="13">
                  <c:v>6.0</c:v>
                </c:pt>
                <c:pt idx="14">
                  <c:v>7.0</c:v>
                </c:pt>
                <c:pt idx="15">
                  <c:v>8.0</c:v>
                </c:pt>
                <c:pt idx="16">
                  <c:v>9.0</c:v>
                </c:pt>
                <c:pt idx="17">
                  <c:v>10.0</c:v>
                </c:pt>
                <c:pt idx="18">
                  <c:v>11.0</c:v>
                </c:pt>
                <c:pt idx="19">
                  <c:v>12.0</c:v>
                </c:pt>
              </c:numCache>
            </c:num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0.768178159378</c:v>
                </c:pt>
                <c:pt idx="1">
                  <c:v>0.994032921811</c:v>
                </c:pt>
                <c:pt idx="2">
                  <c:v>2.74626145683</c:v>
                </c:pt>
                <c:pt idx="3">
                  <c:v>5.18142254862</c:v>
                </c:pt>
                <c:pt idx="4">
                  <c:v>7.09383847917</c:v>
                </c:pt>
                <c:pt idx="5">
                  <c:v>11.889856076</c:v>
                </c:pt>
                <c:pt idx="6">
                  <c:v>13.7378458013</c:v>
                </c:pt>
                <c:pt idx="7">
                  <c:v>14.7294096133</c:v>
                </c:pt>
                <c:pt idx="8">
                  <c:v>15.4889441933</c:v>
                </c:pt>
                <c:pt idx="9">
                  <c:v>15.5304467764</c:v>
                </c:pt>
                <c:pt idx="10">
                  <c:v>12.0681163189</c:v>
                </c:pt>
                <c:pt idx="11">
                  <c:v>5.424233247609997</c:v>
                </c:pt>
                <c:pt idx="12">
                  <c:v>2.72655611514</c:v>
                </c:pt>
                <c:pt idx="13">
                  <c:v>2.12772504082</c:v>
                </c:pt>
                <c:pt idx="14">
                  <c:v>1.82371546687</c:v>
                </c:pt>
                <c:pt idx="15">
                  <c:v>1.67943424559</c:v>
                </c:pt>
                <c:pt idx="16">
                  <c:v>1.56377661533</c:v>
                </c:pt>
                <c:pt idx="17">
                  <c:v>1.49732449974</c:v>
                </c:pt>
                <c:pt idx="18">
                  <c:v>1.44</c:v>
                </c:pt>
                <c:pt idx="19">
                  <c:v>1.39137323447</c:v>
                </c:pt>
              </c:numCache>
            </c:numRef>
          </c:val>
        </c:ser>
        <c:ser>
          <c:idx val="2"/>
          <c:order val="3"/>
          <c:tx>
            <c:strRef>
              <c:f>Sheet1!$D$1</c:f>
              <c:strCache>
                <c:ptCount val="1"/>
                <c:pt idx="0">
                  <c:v>DVFS-Sprint-3mg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</c:spPr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0.7</c:v>
                </c:pt>
                <c:pt idx="6">
                  <c:v>0.8</c:v>
                </c:pt>
                <c:pt idx="7">
                  <c:v>0.9</c:v>
                </c:pt>
                <c:pt idx="8">
                  <c:v>1.0</c:v>
                </c:pt>
                <c:pt idx="9">
                  <c:v>2.0</c:v>
                </c:pt>
                <c:pt idx="10">
                  <c:v>3.0</c:v>
                </c:pt>
                <c:pt idx="11">
                  <c:v>4.0</c:v>
                </c:pt>
                <c:pt idx="12">
                  <c:v>5.0</c:v>
                </c:pt>
                <c:pt idx="13">
                  <c:v>6.0</c:v>
                </c:pt>
                <c:pt idx="14">
                  <c:v>7.0</c:v>
                </c:pt>
                <c:pt idx="15">
                  <c:v>8.0</c:v>
                </c:pt>
                <c:pt idx="16">
                  <c:v>9.0</c:v>
                </c:pt>
                <c:pt idx="17">
                  <c:v>10.0</c:v>
                </c:pt>
                <c:pt idx="18">
                  <c:v>11.0</c:v>
                </c:pt>
                <c:pt idx="19">
                  <c:v>12.0</c:v>
                </c:pt>
              </c:numCache>
            </c:num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2.519842099789998</c:v>
                </c:pt>
                <c:pt idx="1">
                  <c:v>2.519842099789998</c:v>
                </c:pt>
                <c:pt idx="2">
                  <c:v>2.519842099789998</c:v>
                </c:pt>
                <c:pt idx="3">
                  <c:v>2.519842099789998</c:v>
                </c:pt>
                <c:pt idx="4">
                  <c:v>2.519842099789998</c:v>
                </c:pt>
                <c:pt idx="5">
                  <c:v>2.519842099789998</c:v>
                </c:pt>
                <c:pt idx="6">
                  <c:v>2.519842099789998</c:v>
                </c:pt>
                <c:pt idx="7">
                  <c:v>2.519842099789998</c:v>
                </c:pt>
                <c:pt idx="8">
                  <c:v>1.43409957543</c:v>
                </c:pt>
                <c:pt idx="9">
                  <c:v>1.24007621059</c:v>
                </c:pt>
                <c:pt idx="10">
                  <c:v>1.13390712898</c:v>
                </c:pt>
                <c:pt idx="11">
                  <c:v>1.10950675558</c:v>
                </c:pt>
                <c:pt idx="12">
                  <c:v>1.08172171699</c:v>
                </c:pt>
                <c:pt idx="13">
                  <c:v>1.06658311846</c:v>
                </c:pt>
                <c:pt idx="14">
                  <c:v>1.05535203193</c:v>
                </c:pt>
                <c:pt idx="15">
                  <c:v>1.04871932376</c:v>
                </c:pt>
                <c:pt idx="16">
                  <c:v>1.04267434411</c:v>
                </c:pt>
                <c:pt idx="17">
                  <c:v>1.03862144806</c:v>
                </c:pt>
                <c:pt idx="18">
                  <c:v>1.033</c:v>
                </c:pt>
                <c:pt idx="19">
                  <c:v>1.03191227224</c:v>
                </c:pt>
              </c:numCache>
            </c:numRef>
          </c:val>
        </c:ser>
        <c:marker val="1"/>
        <c:axId val="820233992"/>
        <c:axId val="724110872"/>
      </c:lineChart>
      <c:catAx>
        <c:axId val="820233992"/>
        <c:scaling>
          <c:orientation val="minMax"/>
        </c:scaling>
        <c:delete val="1"/>
        <c:axPos val="b"/>
        <c:numFmt formatCode="General" sourceLinked="1"/>
        <c:tickLblPos val="nextTo"/>
        <c:crossAx val="724110872"/>
        <c:crossesAt val="0.5"/>
        <c:auto val="1"/>
        <c:lblAlgn val="ctr"/>
        <c:lblOffset val="100"/>
        <c:tickLblSkip val="1"/>
        <c:tickMarkSkip val="1"/>
      </c:catAx>
      <c:valAx>
        <c:axId val="724110872"/>
        <c:scaling>
          <c:logBase val="10.0"/>
          <c:orientation val="minMax"/>
          <c:max val="16.0"/>
          <c:min val="0.5"/>
        </c:scaling>
        <c:axPos val="l"/>
        <c:majorGridlines/>
        <c:numFmt formatCode="General" sourceLinked="1"/>
        <c:majorTickMark val="none"/>
        <c:tickLblPos val="nextTo"/>
        <c:crossAx val="820233992"/>
        <c:crossBetween val="midCat"/>
        <c:majorUnit val="2.0"/>
      </c:valAx>
    </c:plotArea>
    <c:legend>
      <c:legendPos val="r"/>
      <c:layout>
        <c:manualLayout>
          <c:xMode val="edge"/>
          <c:yMode val="edge"/>
          <c:x val="0.722905001458151"/>
          <c:y val="0.380038098581197"/>
          <c:w val="0.277094998541849"/>
          <c:h val="0.36770161477393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stacked"/>
        <c:ser>
          <c:idx val="0"/>
          <c:order val="0"/>
          <c:tx>
            <c:v>"Par. Sprint 3mg"</c:v>
          </c:tx>
          <c:spPr>
            <a:solidFill>
              <a:schemeClr val="accent6">
                <a:lumMod val="50000"/>
              </a:schemeClr>
            </a:solidFill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c:spPr>
          <c:dPt>
            <c:idx val="0"/>
            <c:spPr>
              <a:solidFill>
                <a:schemeClr val="accent6">
                  <a:lumMod val="50000"/>
                </a:schemeClr>
              </a:solidFill>
              <a:ln w="3810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c:spPr>
          </c:dPt>
          <c:dPt>
            <c:idx val="4"/>
            <c:spPr>
              <a:solidFill>
                <a:schemeClr val="accent6">
                  <a:lumMod val="50000"/>
                </a:schemeClr>
              </a:solidFill>
              <a:ln w="3810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c:spPr>
          </c:dPt>
          <c:dPt>
            <c:idx val="8"/>
            <c:spPr>
              <a:solidFill>
                <a:schemeClr val="accent6">
                  <a:lumMod val="50000"/>
                </a:schemeClr>
              </a:solidFill>
              <a:ln w="3810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c:spPr>
          </c:dPt>
          <c:dPt>
            <c:idx val="12"/>
            <c:spPr>
              <a:solidFill>
                <a:schemeClr val="accent6">
                  <a:lumMod val="50000"/>
                </a:schemeClr>
              </a:solidFill>
              <a:ln w="3810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c:spPr>
          </c:dPt>
          <c:dPt>
            <c:idx val="16"/>
            <c:spPr>
              <a:solidFill>
                <a:schemeClr val="accent6">
                  <a:lumMod val="50000"/>
                </a:schemeClr>
              </a:solidFill>
              <a:ln w="3810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c:spPr>
          </c:dPt>
          <c:dPt>
            <c:idx val="20"/>
            <c:spPr>
              <a:solidFill>
                <a:schemeClr val="accent6">
                  <a:lumMod val="50000"/>
                </a:schemeClr>
              </a:solidFill>
              <a:ln w="3810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c:spPr>
          </c:dPt>
          <c:val>
            <c:numRef>
              <c:f>'proposal-graph-largest-input-16'!$A$3:$A$24</c:f>
              <c:numCache>
                <c:formatCode>General</c:formatCode>
                <c:ptCount val="22"/>
                <c:pt idx="0">
                  <c:v>1.84887086246</c:v>
                </c:pt>
                <c:pt idx="1">
                  <c:v>0.0</c:v>
                </c:pt>
                <c:pt idx="4">
                  <c:v>1.18235950943</c:v>
                </c:pt>
                <c:pt idx="5">
                  <c:v>0.0</c:v>
                </c:pt>
                <c:pt idx="8">
                  <c:v>1.67943424559</c:v>
                </c:pt>
                <c:pt idx="9">
                  <c:v>0.0</c:v>
                </c:pt>
                <c:pt idx="12">
                  <c:v>3.79705774031</c:v>
                </c:pt>
                <c:pt idx="13">
                  <c:v>0.0</c:v>
                </c:pt>
                <c:pt idx="16">
                  <c:v>2.017678193489997</c:v>
                </c:pt>
                <c:pt idx="17">
                  <c:v>0.0</c:v>
                </c:pt>
                <c:pt idx="20">
                  <c:v>4.63660591808</c:v>
                </c:pt>
                <c:pt idx="21">
                  <c:v>0.0</c:v>
                </c:pt>
              </c:numCache>
            </c:numRef>
          </c:val>
        </c:ser>
        <c:ser>
          <c:idx val="1"/>
          <c:order val="1"/>
          <c:tx>
            <c:v>"Par. Sprint 300mg"</c:v>
          </c:tx>
          <c:spPr>
            <a:solidFill>
              <a:schemeClr val="accent6">
                <a:lumMod val="50000"/>
              </a:schemeClr>
            </a:solidFill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c:spPr>
          <c:val>
            <c:numRef>
              <c:f>'proposal-graph-largest-input-16'!$B$3:$B$24</c:f>
              <c:numCache>
                <c:formatCode>General</c:formatCode>
                <c:ptCount val="22"/>
                <c:pt idx="0">
                  <c:v>5.59363644304</c:v>
                </c:pt>
                <c:pt idx="1">
                  <c:v>0.0</c:v>
                </c:pt>
                <c:pt idx="4">
                  <c:v>9.87751449094</c:v>
                </c:pt>
                <c:pt idx="5">
                  <c:v>0.0</c:v>
                </c:pt>
                <c:pt idx="8">
                  <c:v>13.867545417</c:v>
                </c:pt>
                <c:pt idx="9">
                  <c:v>0.0</c:v>
                </c:pt>
                <c:pt idx="12">
                  <c:v>5.37585138298</c:v>
                </c:pt>
                <c:pt idx="13">
                  <c:v>0.0</c:v>
                </c:pt>
                <c:pt idx="16">
                  <c:v>4.60729681526</c:v>
                </c:pt>
                <c:pt idx="17">
                  <c:v>0.0</c:v>
                </c:pt>
                <c:pt idx="20">
                  <c:v>7.09403389453</c:v>
                </c:pt>
                <c:pt idx="21">
                  <c:v>0.0</c:v>
                </c:pt>
              </c:numCache>
            </c:numRef>
          </c:val>
        </c:ser>
        <c:gapWidth val="0"/>
        <c:overlap val="100"/>
        <c:axId val="759593544"/>
        <c:axId val="759596632"/>
      </c:barChart>
      <c:catAx>
        <c:axId val="759593544"/>
        <c:scaling>
          <c:orientation val="minMax"/>
        </c:scaling>
        <c:delete val="1"/>
        <c:axPos val="b"/>
        <c:tickLblPos val="nextTo"/>
        <c:crossAx val="759596632"/>
        <c:crossesAt val="0.5"/>
        <c:auto val="1"/>
        <c:lblAlgn val="ctr"/>
        <c:lblOffset val="100"/>
      </c:catAx>
      <c:valAx>
        <c:axId val="759596632"/>
        <c:scaling>
          <c:logBase val="10.0"/>
          <c:orientation val="minMax"/>
          <c:max val="16.0"/>
          <c:min val="1.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59593544"/>
        <c:crosses val="autoZero"/>
        <c:crossBetween val="between"/>
        <c:majorUnit val="2.0"/>
        <c:minorUnit val="1.0"/>
      </c:valAx>
    </c:plotArea>
    <c:plotVisOnly val="1"/>
  </c:chart>
  <c:txPr>
    <a:bodyPr/>
    <a:lstStyle/>
    <a:p>
      <a:pPr>
        <a:defRPr sz="1600">
          <a:latin typeface="+mn-lt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scatterChart>
        <c:scatterStyle val="smoothMarker"/>
        <c:ser>
          <c:idx val="0"/>
          <c:order val="2"/>
          <c:spPr>
            <a:ln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'temp.xls'!$A$1:$A$49</c:f>
              <c:numCache>
                <c:formatCode>General</c:formatCode>
                <c:ptCount val="49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10.0</c:v>
                </c:pt>
                <c:pt idx="12">
                  <c:v>15.0</c:v>
                </c:pt>
                <c:pt idx="13">
                  <c:v>20.0</c:v>
                </c:pt>
                <c:pt idx="14">
                  <c:v>25.0</c:v>
                </c:pt>
                <c:pt idx="15">
                  <c:v>30.0</c:v>
                </c:pt>
                <c:pt idx="16">
                  <c:v>35.0</c:v>
                </c:pt>
                <c:pt idx="17">
                  <c:v>40.0</c:v>
                </c:pt>
                <c:pt idx="18">
                  <c:v>45.0</c:v>
                </c:pt>
                <c:pt idx="19">
                  <c:v>50.0</c:v>
                </c:pt>
                <c:pt idx="20">
                  <c:v>55.0</c:v>
                </c:pt>
                <c:pt idx="21">
                  <c:v>60.0</c:v>
                </c:pt>
                <c:pt idx="22">
                  <c:v>65.0</c:v>
                </c:pt>
                <c:pt idx="23">
                  <c:v>70.0</c:v>
                </c:pt>
                <c:pt idx="24">
                  <c:v>75.0</c:v>
                </c:pt>
                <c:pt idx="25">
                  <c:v>80.0</c:v>
                </c:pt>
                <c:pt idx="26">
                  <c:v>85.0</c:v>
                </c:pt>
                <c:pt idx="27">
                  <c:v>90.0</c:v>
                </c:pt>
                <c:pt idx="28">
                  <c:v>95.0</c:v>
                </c:pt>
                <c:pt idx="29">
                  <c:v>100.0</c:v>
                </c:pt>
                <c:pt idx="30">
                  <c:v>105.0</c:v>
                </c:pt>
                <c:pt idx="31">
                  <c:v>110.0</c:v>
                </c:pt>
                <c:pt idx="32">
                  <c:v>115.0</c:v>
                </c:pt>
                <c:pt idx="33">
                  <c:v>120.0</c:v>
                </c:pt>
                <c:pt idx="34">
                  <c:v>125.0</c:v>
                </c:pt>
                <c:pt idx="35">
                  <c:v>130.0</c:v>
                </c:pt>
                <c:pt idx="36">
                  <c:v>135.0</c:v>
                </c:pt>
                <c:pt idx="37">
                  <c:v>140.0</c:v>
                </c:pt>
                <c:pt idx="38">
                  <c:v>145.0</c:v>
                </c:pt>
                <c:pt idx="39">
                  <c:v>150.0</c:v>
                </c:pt>
                <c:pt idx="40">
                  <c:v>155.0</c:v>
                </c:pt>
                <c:pt idx="41">
                  <c:v>160.0</c:v>
                </c:pt>
                <c:pt idx="42">
                  <c:v>165.0</c:v>
                </c:pt>
                <c:pt idx="43">
                  <c:v>170.0</c:v>
                </c:pt>
                <c:pt idx="44">
                  <c:v>175.0</c:v>
                </c:pt>
                <c:pt idx="45">
                  <c:v>180.0</c:v>
                </c:pt>
                <c:pt idx="46">
                  <c:v>185.0</c:v>
                </c:pt>
                <c:pt idx="47">
                  <c:v>190.0</c:v>
                </c:pt>
                <c:pt idx="48">
                  <c:v>195.0</c:v>
                </c:pt>
              </c:numCache>
            </c:numRef>
          </c:xVal>
          <c:yVal>
            <c:numRef>
              <c:f>'temp.xls'!$C$1:$C$49</c:f>
              <c:numCache>
                <c:formatCode>General</c:formatCode>
                <c:ptCount val="49"/>
                <c:pt idx="0">
                  <c:v>25.0</c:v>
                </c:pt>
                <c:pt idx="1">
                  <c:v>25.0</c:v>
                </c:pt>
                <c:pt idx="2">
                  <c:v>25.0</c:v>
                </c:pt>
                <c:pt idx="3">
                  <c:v>25.0</c:v>
                </c:pt>
                <c:pt idx="4">
                  <c:v>25.0</c:v>
                </c:pt>
                <c:pt idx="5">
                  <c:v>25.0</c:v>
                </c:pt>
                <c:pt idx="6">
                  <c:v>25.0</c:v>
                </c:pt>
                <c:pt idx="7">
                  <c:v>25.0</c:v>
                </c:pt>
                <c:pt idx="8">
                  <c:v>25.0</c:v>
                </c:pt>
                <c:pt idx="9">
                  <c:v>25.0</c:v>
                </c:pt>
                <c:pt idx="10">
                  <c:v>25.0</c:v>
                </c:pt>
                <c:pt idx="11">
                  <c:v>27.0</c:v>
                </c:pt>
                <c:pt idx="12">
                  <c:v>36.3527601172</c:v>
                </c:pt>
                <c:pt idx="13">
                  <c:v>44.7114961229</c:v>
                </c:pt>
                <c:pt idx="14">
                  <c:v>52.1818542565</c:v>
                </c:pt>
                <c:pt idx="15">
                  <c:v>58.8582525309</c:v>
                </c:pt>
                <c:pt idx="16">
                  <c:v>64.82507408359973</c:v>
                </c:pt>
                <c:pt idx="17">
                  <c:v>70.1577336972</c:v>
                </c:pt>
                <c:pt idx="18">
                  <c:v>74.9236309681</c:v>
                </c:pt>
                <c:pt idx="19">
                  <c:v>79.18300217179973</c:v>
                </c:pt>
                <c:pt idx="20">
                  <c:v>82.98968159</c:v>
                </c:pt>
                <c:pt idx="21">
                  <c:v>86.39178192369982</c:v>
                </c:pt>
                <c:pt idx="22">
                  <c:v>89.43230239019977</c:v>
                </c:pt>
                <c:pt idx="23">
                  <c:v>92.1496721912</c:v>
                </c:pt>
                <c:pt idx="24">
                  <c:v>94.57823622070001</c:v>
                </c:pt>
                <c:pt idx="25">
                  <c:v>96.74868915019998</c:v>
                </c:pt>
                <c:pt idx="26">
                  <c:v>98.6884633798</c:v>
                </c:pt>
                <c:pt idx="27">
                  <c:v>100.422075757</c:v>
                </c:pt>
                <c:pt idx="28">
                  <c:v>101.971437444</c:v>
                </c:pt>
                <c:pt idx="29">
                  <c:v>103.356130856</c:v>
                </c:pt>
                <c:pt idx="30">
                  <c:v>104.593657162</c:v>
                </c:pt>
                <c:pt idx="31">
                  <c:v>105.699657483</c:v>
                </c:pt>
                <c:pt idx="32">
                  <c:v>106.68811058</c:v>
                </c:pt>
                <c:pt idx="33">
                  <c:v>107.571509533</c:v>
                </c:pt>
                <c:pt idx="34">
                  <c:v>108.36101964</c:v>
                </c:pt>
                <c:pt idx="35">
                  <c:v>109.066619534</c:v>
                </c:pt>
                <c:pt idx="36">
                  <c:v>109.697227309</c:v>
                </c:pt>
                <c:pt idx="37">
                  <c:v>110.260813229</c:v>
                </c:pt>
                <c:pt idx="38">
                  <c:v>110.764500468</c:v>
                </c:pt>
                <c:pt idx="39">
                  <c:v>111.214655139</c:v>
                </c:pt>
                <c:pt idx="40">
                  <c:v>111.616966758</c:v>
                </c:pt>
                <c:pt idx="41">
                  <c:v>111.976520149</c:v>
                </c:pt>
                <c:pt idx="42">
                  <c:v>112.297859714</c:v>
                </c:pt>
                <c:pt idx="43">
                  <c:v>112.585046872</c:v>
                </c:pt>
                <c:pt idx="44">
                  <c:v>112.841711387</c:v>
                </c:pt>
                <c:pt idx="45">
                  <c:v>113.071097247</c:v>
                </c:pt>
                <c:pt idx="46">
                  <c:v>113.276103664</c:v>
                </c:pt>
                <c:pt idx="47">
                  <c:v>113.45932172</c:v>
                </c:pt>
                <c:pt idx="48">
                  <c:v>113.62306711</c:v>
                </c:pt>
              </c:numCache>
            </c:numRef>
          </c:yVal>
          <c:smooth val="1"/>
        </c:ser>
        <c:ser>
          <c:idx val="7"/>
          <c:order val="3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'temp.xls'!$A$1:$A$49</c:f>
              <c:numCache>
                <c:formatCode>General</c:formatCode>
                <c:ptCount val="49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10.0</c:v>
                </c:pt>
                <c:pt idx="12">
                  <c:v>15.0</c:v>
                </c:pt>
                <c:pt idx="13">
                  <c:v>20.0</c:v>
                </c:pt>
                <c:pt idx="14">
                  <c:v>25.0</c:v>
                </c:pt>
                <c:pt idx="15">
                  <c:v>30.0</c:v>
                </c:pt>
                <c:pt idx="16">
                  <c:v>35.0</c:v>
                </c:pt>
                <c:pt idx="17">
                  <c:v>40.0</c:v>
                </c:pt>
                <c:pt idx="18">
                  <c:v>45.0</c:v>
                </c:pt>
                <c:pt idx="19">
                  <c:v>50.0</c:v>
                </c:pt>
                <c:pt idx="20">
                  <c:v>55.0</c:v>
                </c:pt>
                <c:pt idx="21">
                  <c:v>60.0</c:v>
                </c:pt>
                <c:pt idx="22">
                  <c:v>65.0</c:v>
                </c:pt>
                <c:pt idx="23">
                  <c:v>70.0</c:v>
                </c:pt>
                <c:pt idx="24">
                  <c:v>75.0</c:v>
                </c:pt>
                <c:pt idx="25">
                  <c:v>80.0</c:v>
                </c:pt>
                <c:pt idx="26">
                  <c:v>85.0</c:v>
                </c:pt>
                <c:pt idx="27">
                  <c:v>90.0</c:v>
                </c:pt>
                <c:pt idx="28">
                  <c:v>95.0</c:v>
                </c:pt>
                <c:pt idx="29">
                  <c:v>100.0</c:v>
                </c:pt>
                <c:pt idx="30">
                  <c:v>105.0</c:v>
                </c:pt>
                <c:pt idx="31">
                  <c:v>110.0</c:v>
                </c:pt>
                <c:pt idx="32">
                  <c:v>115.0</c:v>
                </c:pt>
                <c:pt idx="33">
                  <c:v>120.0</c:v>
                </c:pt>
                <c:pt idx="34">
                  <c:v>125.0</c:v>
                </c:pt>
                <c:pt idx="35">
                  <c:v>130.0</c:v>
                </c:pt>
                <c:pt idx="36">
                  <c:v>135.0</c:v>
                </c:pt>
                <c:pt idx="37">
                  <c:v>140.0</c:v>
                </c:pt>
                <c:pt idx="38">
                  <c:v>145.0</c:v>
                </c:pt>
                <c:pt idx="39">
                  <c:v>150.0</c:v>
                </c:pt>
                <c:pt idx="40">
                  <c:v>155.0</c:v>
                </c:pt>
                <c:pt idx="41">
                  <c:v>160.0</c:v>
                </c:pt>
                <c:pt idx="42">
                  <c:v>165.0</c:v>
                </c:pt>
                <c:pt idx="43">
                  <c:v>170.0</c:v>
                </c:pt>
                <c:pt idx="44">
                  <c:v>175.0</c:v>
                </c:pt>
                <c:pt idx="45">
                  <c:v>180.0</c:v>
                </c:pt>
                <c:pt idx="46">
                  <c:v>185.0</c:v>
                </c:pt>
                <c:pt idx="47">
                  <c:v>190.0</c:v>
                </c:pt>
                <c:pt idx="48">
                  <c:v>195.0</c:v>
                </c:pt>
              </c:numCache>
            </c:numRef>
          </c:xVal>
          <c:yVal>
            <c:numRef>
              <c:f>'temp.xls'!$F$1:$F$49</c:f>
              <c:numCache>
                <c:formatCode>General</c:formatCode>
                <c:ptCount val="49"/>
                <c:pt idx="0">
                  <c:v>25.0</c:v>
                </c:pt>
                <c:pt idx="1">
                  <c:v>25.0</c:v>
                </c:pt>
                <c:pt idx="2">
                  <c:v>25.0</c:v>
                </c:pt>
                <c:pt idx="3">
                  <c:v>25.0</c:v>
                </c:pt>
                <c:pt idx="4">
                  <c:v>25.0</c:v>
                </c:pt>
                <c:pt idx="5">
                  <c:v>25.0</c:v>
                </c:pt>
                <c:pt idx="6">
                  <c:v>25.0</c:v>
                </c:pt>
                <c:pt idx="7">
                  <c:v>25.0</c:v>
                </c:pt>
                <c:pt idx="8">
                  <c:v>25.0</c:v>
                </c:pt>
                <c:pt idx="9">
                  <c:v>25.0</c:v>
                </c:pt>
                <c:pt idx="10">
                  <c:v>25.0</c:v>
                </c:pt>
                <c:pt idx="11">
                  <c:v>41.0</c:v>
                </c:pt>
                <c:pt idx="12">
                  <c:v>115.822080938</c:v>
                </c:pt>
                <c:pt idx="13">
                  <c:v>182.691968983</c:v>
                </c:pt>
                <c:pt idx="14">
                  <c:v>242.454834052</c:v>
                </c:pt>
                <c:pt idx="15">
                  <c:v>295.866020246999</c:v>
                </c:pt>
                <c:pt idx="16">
                  <c:v>343.600592669</c:v>
                </c:pt>
                <c:pt idx="17">
                  <c:v>386.261869577</c:v>
                </c:pt>
                <c:pt idx="18">
                  <c:v>424.389047745</c:v>
                </c:pt>
                <c:pt idx="19">
                  <c:v>458.464017374</c:v>
                </c:pt>
                <c:pt idx="20">
                  <c:v>488.91745272</c:v>
                </c:pt>
                <c:pt idx="21">
                  <c:v>516.1342553899989</c:v>
                </c:pt>
                <c:pt idx="22">
                  <c:v>540.4584191209989</c:v>
                </c:pt>
                <c:pt idx="23">
                  <c:v>562.19737753</c:v>
                </c:pt>
                <c:pt idx="24">
                  <c:v>581.625889766</c:v>
                </c:pt>
                <c:pt idx="25">
                  <c:v>598.989513202</c:v>
                </c:pt>
                <c:pt idx="26">
                  <c:v>614.507707038</c:v>
                </c:pt>
                <c:pt idx="27">
                  <c:v>628.3766060520001</c:v>
                </c:pt>
                <c:pt idx="28">
                  <c:v>640.771499548</c:v>
                </c:pt>
                <c:pt idx="29">
                  <c:v>651.8490468449984</c:v>
                </c:pt>
                <c:pt idx="30">
                  <c:v>661.7492572939989</c:v>
                </c:pt>
                <c:pt idx="31">
                  <c:v>670.5972598639983</c:v>
                </c:pt>
                <c:pt idx="32">
                  <c:v>678.504884643</c:v>
                </c:pt>
                <c:pt idx="33">
                  <c:v>685.572076266</c:v>
                </c:pt>
                <c:pt idx="34">
                  <c:v>691.888157118</c:v>
                </c:pt>
                <c:pt idx="35">
                  <c:v>697.532956276</c:v>
                </c:pt>
                <c:pt idx="36">
                  <c:v>702.577818474</c:v>
                </c:pt>
                <c:pt idx="37">
                  <c:v>707.086505831</c:v>
                </c:pt>
                <c:pt idx="38">
                  <c:v>711.116003742</c:v>
                </c:pt>
                <c:pt idx="39">
                  <c:v>714.7172411149986</c:v>
                </c:pt>
                <c:pt idx="40">
                  <c:v>717.935734064</c:v>
                </c:pt>
                <c:pt idx="41">
                  <c:v>720.8121611899975</c:v>
                </c:pt>
                <c:pt idx="42">
                  <c:v>723.382877714</c:v>
                </c:pt>
                <c:pt idx="43">
                  <c:v>725.680374977</c:v>
                </c:pt>
                <c:pt idx="44">
                  <c:v>727.7336910949994</c:v>
                </c:pt>
                <c:pt idx="45">
                  <c:v>729.568777974</c:v>
                </c:pt>
                <c:pt idx="46">
                  <c:v>731.208829314</c:v>
                </c:pt>
                <c:pt idx="47">
                  <c:v>732.674573759</c:v>
                </c:pt>
                <c:pt idx="48">
                  <c:v>733.9845368839989</c:v>
                </c:pt>
              </c:numCache>
            </c:numRef>
          </c:yVal>
          <c:smooth val="1"/>
        </c:ser>
        <c:ser>
          <c:idx val="1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'temp.xls'!$A$1:$A$49</c:f>
              <c:numCache>
                <c:formatCode>General</c:formatCode>
                <c:ptCount val="49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10.0</c:v>
                </c:pt>
                <c:pt idx="12">
                  <c:v>15.0</c:v>
                </c:pt>
                <c:pt idx="13">
                  <c:v>20.0</c:v>
                </c:pt>
                <c:pt idx="14">
                  <c:v>25.0</c:v>
                </c:pt>
                <c:pt idx="15">
                  <c:v>30.0</c:v>
                </c:pt>
                <c:pt idx="16">
                  <c:v>35.0</c:v>
                </c:pt>
                <c:pt idx="17">
                  <c:v>40.0</c:v>
                </c:pt>
                <c:pt idx="18">
                  <c:v>45.0</c:v>
                </c:pt>
                <c:pt idx="19">
                  <c:v>50.0</c:v>
                </c:pt>
                <c:pt idx="20">
                  <c:v>55.0</c:v>
                </c:pt>
                <c:pt idx="21">
                  <c:v>60.0</c:v>
                </c:pt>
                <c:pt idx="22">
                  <c:v>65.0</c:v>
                </c:pt>
                <c:pt idx="23">
                  <c:v>70.0</c:v>
                </c:pt>
                <c:pt idx="24">
                  <c:v>75.0</c:v>
                </c:pt>
                <c:pt idx="25">
                  <c:v>80.0</c:v>
                </c:pt>
                <c:pt idx="26">
                  <c:v>85.0</c:v>
                </c:pt>
                <c:pt idx="27">
                  <c:v>90.0</c:v>
                </c:pt>
                <c:pt idx="28">
                  <c:v>95.0</c:v>
                </c:pt>
                <c:pt idx="29">
                  <c:v>100.0</c:v>
                </c:pt>
                <c:pt idx="30">
                  <c:v>105.0</c:v>
                </c:pt>
                <c:pt idx="31">
                  <c:v>110.0</c:v>
                </c:pt>
                <c:pt idx="32">
                  <c:v>115.0</c:v>
                </c:pt>
                <c:pt idx="33">
                  <c:v>120.0</c:v>
                </c:pt>
                <c:pt idx="34">
                  <c:v>125.0</c:v>
                </c:pt>
                <c:pt idx="35">
                  <c:v>130.0</c:v>
                </c:pt>
                <c:pt idx="36">
                  <c:v>135.0</c:v>
                </c:pt>
                <c:pt idx="37">
                  <c:v>140.0</c:v>
                </c:pt>
                <c:pt idx="38">
                  <c:v>145.0</c:v>
                </c:pt>
                <c:pt idx="39">
                  <c:v>150.0</c:v>
                </c:pt>
                <c:pt idx="40">
                  <c:v>155.0</c:v>
                </c:pt>
                <c:pt idx="41">
                  <c:v>160.0</c:v>
                </c:pt>
                <c:pt idx="42">
                  <c:v>165.0</c:v>
                </c:pt>
                <c:pt idx="43">
                  <c:v>170.0</c:v>
                </c:pt>
                <c:pt idx="44">
                  <c:v>175.0</c:v>
                </c:pt>
                <c:pt idx="45">
                  <c:v>180.0</c:v>
                </c:pt>
                <c:pt idx="46">
                  <c:v>185.0</c:v>
                </c:pt>
                <c:pt idx="47">
                  <c:v>190.0</c:v>
                </c:pt>
                <c:pt idx="48">
                  <c:v>195.0</c:v>
                </c:pt>
              </c:numCache>
            </c:numRef>
          </c:xVal>
          <c:yVal>
            <c:numRef>
              <c:f>'temp.xls'!$C$1:$C$49</c:f>
              <c:numCache>
                <c:formatCode>General</c:formatCode>
                <c:ptCount val="49"/>
                <c:pt idx="0">
                  <c:v>25.0</c:v>
                </c:pt>
                <c:pt idx="1">
                  <c:v>25.0</c:v>
                </c:pt>
                <c:pt idx="2">
                  <c:v>25.0</c:v>
                </c:pt>
                <c:pt idx="3">
                  <c:v>25.0</c:v>
                </c:pt>
                <c:pt idx="4">
                  <c:v>25.0</c:v>
                </c:pt>
                <c:pt idx="5">
                  <c:v>25.0</c:v>
                </c:pt>
                <c:pt idx="6">
                  <c:v>25.0</c:v>
                </c:pt>
                <c:pt idx="7">
                  <c:v>25.0</c:v>
                </c:pt>
                <c:pt idx="8">
                  <c:v>25.0</c:v>
                </c:pt>
                <c:pt idx="9">
                  <c:v>25.0</c:v>
                </c:pt>
                <c:pt idx="10">
                  <c:v>25.0</c:v>
                </c:pt>
                <c:pt idx="11">
                  <c:v>27.0</c:v>
                </c:pt>
                <c:pt idx="12">
                  <c:v>36.3527601172</c:v>
                </c:pt>
                <c:pt idx="13">
                  <c:v>44.7114961229</c:v>
                </c:pt>
                <c:pt idx="14">
                  <c:v>52.1818542565</c:v>
                </c:pt>
                <c:pt idx="15">
                  <c:v>58.8582525309</c:v>
                </c:pt>
                <c:pt idx="16">
                  <c:v>64.82507408359973</c:v>
                </c:pt>
                <c:pt idx="17">
                  <c:v>70.1577336972</c:v>
                </c:pt>
                <c:pt idx="18">
                  <c:v>74.9236309681</c:v>
                </c:pt>
                <c:pt idx="19">
                  <c:v>79.18300217179973</c:v>
                </c:pt>
                <c:pt idx="20">
                  <c:v>82.98968159</c:v>
                </c:pt>
                <c:pt idx="21">
                  <c:v>86.39178192369982</c:v>
                </c:pt>
                <c:pt idx="22">
                  <c:v>89.43230239019977</c:v>
                </c:pt>
                <c:pt idx="23">
                  <c:v>92.1496721912</c:v>
                </c:pt>
                <c:pt idx="24">
                  <c:v>94.57823622070001</c:v>
                </c:pt>
                <c:pt idx="25">
                  <c:v>96.74868915019998</c:v>
                </c:pt>
                <c:pt idx="26">
                  <c:v>98.6884633798</c:v>
                </c:pt>
                <c:pt idx="27">
                  <c:v>100.422075757</c:v>
                </c:pt>
                <c:pt idx="28">
                  <c:v>101.971437444</c:v>
                </c:pt>
                <c:pt idx="29">
                  <c:v>103.356130856</c:v>
                </c:pt>
                <c:pt idx="30">
                  <c:v>104.593657162</c:v>
                </c:pt>
                <c:pt idx="31">
                  <c:v>105.699657483</c:v>
                </c:pt>
                <c:pt idx="32">
                  <c:v>106.68811058</c:v>
                </c:pt>
                <c:pt idx="33">
                  <c:v>107.571509533</c:v>
                </c:pt>
                <c:pt idx="34">
                  <c:v>108.36101964</c:v>
                </c:pt>
                <c:pt idx="35">
                  <c:v>109.066619534</c:v>
                </c:pt>
                <c:pt idx="36">
                  <c:v>109.697227309</c:v>
                </c:pt>
                <c:pt idx="37">
                  <c:v>110.260813229</c:v>
                </c:pt>
                <c:pt idx="38">
                  <c:v>110.764500468</c:v>
                </c:pt>
                <c:pt idx="39">
                  <c:v>111.214655139</c:v>
                </c:pt>
                <c:pt idx="40">
                  <c:v>111.616966758</c:v>
                </c:pt>
                <c:pt idx="41">
                  <c:v>111.976520149</c:v>
                </c:pt>
                <c:pt idx="42">
                  <c:v>112.297859714</c:v>
                </c:pt>
                <c:pt idx="43">
                  <c:v>112.585046872</c:v>
                </c:pt>
                <c:pt idx="44">
                  <c:v>112.841711387</c:v>
                </c:pt>
                <c:pt idx="45">
                  <c:v>113.071097247</c:v>
                </c:pt>
                <c:pt idx="46">
                  <c:v>113.276103664</c:v>
                </c:pt>
                <c:pt idx="47">
                  <c:v>113.45932172</c:v>
                </c:pt>
                <c:pt idx="48">
                  <c:v>113.62306711</c:v>
                </c:pt>
              </c:numCache>
            </c:numRef>
          </c:yVal>
          <c:smooth val="1"/>
        </c:ser>
        <c:ser>
          <c:idx val="4"/>
          <c:order val="1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'temp.xls'!$A$1:$A$49</c:f>
              <c:numCache>
                <c:formatCode>General</c:formatCode>
                <c:ptCount val="49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10.0</c:v>
                </c:pt>
                <c:pt idx="12">
                  <c:v>15.0</c:v>
                </c:pt>
                <c:pt idx="13">
                  <c:v>20.0</c:v>
                </c:pt>
                <c:pt idx="14">
                  <c:v>25.0</c:v>
                </c:pt>
                <c:pt idx="15">
                  <c:v>30.0</c:v>
                </c:pt>
                <c:pt idx="16">
                  <c:v>35.0</c:v>
                </c:pt>
                <c:pt idx="17">
                  <c:v>40.0</c:v>
                </c:pt>
                <c:pt idx="18">
                  <c:v>45.0</c:v>
                </c:pt>
                <c:pt idx="19">
                  <c:v>50.0</c:v>
                </c:pt>
                <c:pt idx="20">
                  <c:v>55.0</c:v>
                </c:pt>
                <c:pt idx="21">
                  <c:v>60.0</c:v>
                </c:pt>
                <c:pt idx="22">
                  <c:v>65.0</c:v>
                </c:pt>
                <c:pt idx="23">
                  <c:v>70.0</c:v>
                </c:pt>
                <c:pt idx="24">
                  <c:v>75.0</c:v>
                </c:pt>
                <c:pt idx="25">
                  <c:v>80.0</c:v>
                </c:pt>
                <c:pt idx="26">
                  <c:v>85.0</c:v>
                </c:pt>
                <c:pt idx="27">
                  <c:v>90.0</c:v>
                </c:pt>
                <c:pt idx="28">
                  <c:v>95.0</c:v>
                </c:pt>
                <c:pt idx="29">
                  <c:v>100.0</c:v>
                </c:pt>
                <c:pt idx="30">
                  <c:v>105.0</c:v>
                </c:pt>
                <c:pt idx="31">
                  <c:v>110.0</c:v>
                </c:pt>
                <c:pt idx="32">
                  <c:v>115.0</c:v>
                </c:pt>
                <c:pt idx="33">
                  <c:v>120.0</c:v>
                </c:pt>
                <c:pt idx="34">
                  <c:v>125.0</c:v>
                </c:pt>
                <c:pt idx="35">
                  <c:v>130.0</c:v>
                </c:pt>
                <c:pt idx="36">
                  <c:v>135.0</c:v>
                </c:pt>
                <c:pt idx="37">
                  <c:v>140.0</c:v>
                </c:pt>
                <c:pt idx="38">
                  <c:v>145.0</c:v>
                </c:pt>
                <c:pt idx="39">
                  <c:v>150.0</c:v>
                </c:pt>
                <c:pt idx="40">
                  <c:v>155.0</c:v>
                </c:pt>
                <c:pt idx="41">
                  <c:v>160.0</c:v>
                </c:pt>
                <c:pt idx="42">
                  <c:v>165.0</c:v>
                </c:pt>
                <c:pt idx="43">
                  <c:v>170.0</c:v>
                </c:pt>
                <c:pt idx="44">
                  <c:v>175.0</c:v>
                </c:pt>
                <c:pt idx="45">
                  <c:v>180.0</c:v>
                </c:pt>
                <c:pt idx="46">
                  <c:v>185.0</c:v>
                </c:pt>
                <c:pt idx="47">
                  <c:v>190.0</c:v>
                </c:pt>
                <c:pt idx="48">
                  <c:v>195.0</c:v>
                </c:pt>
              </c:numCache>
            </c:numRef>
          </c:xVal>
          <c:yVal>
            <c:numRef>
              <c:f>'temp.xls'!$F$1:$F$49</c:f>
              <c:numCache>
                <c:formatCode>General</c:formatCode>
                <c:ptCount val="49"/>
                <c:pt idx="0">
                  <c:v>25.0</c:v>
                </c:pt>
                <c:pt idx="1">
                  <c:v>25.0</c:v>
                </c:pt>
                <c:pt idx="2">
                  <c:v>25.0</c:v>
                </c:pt>
                <c:pt idx="3">
                  <c:v>25.0</c:v>
                </c:pt>
                <c:pt idx="4">
                  <c:v>25.0</c:v>
                </c:pt>
                <c:pt idx="5">
                  <c:v>25.0</c:v>
                </c:pt>
                <c:pt idx="6">
                  <c:v>25.0</c:v>
                </c:pt>
                <c:pt idx="7">
                  <c:v>25.0</c:v>
                </c:pt>
                <c:pt idx="8">
                  <c:v>25.0</c:v>
                </c:pt>
                <c:pt idx="9">
                  <c:v>25.0</c:v>
                </c:pt>
                <c:pt idx="10">
                  <c:v>25.0</c:v>
                </c:pt>
                <c:pt idx="11">
                  <c:v>41.0</c:v>
                </c:pt>
                <c:pt idx="12">
                  <c:v>115.822080938</c:v>
                </c:pt>
                <c:pt idx="13">
                  <c:v>182.691968983</c:v>
                </c:pt>
                <c:pt idx="14">
                  <c:v>242.454834052</c:v>
                </c:pt>
                <c:pt idx="15">
                  <c:v>295.866020246999</c:v>
                </c:pt>
                <c:pt idx="16">
                  <c:v>343.600592669</c:v>
                </c:pt>
                <c:pt idx="17">
                  <c:v>386.261869577</c:v>
                </c:pt>
                <c:pt idx="18">
                  <c:v>424.389047745</c:v>
                </c:pt>
                <c:pt idx="19">
                  <c:v>458.464017374</c:v>
                </c:pt>
                <c:pt idx="20">
                  <c:v>488.91745272</c:v>
                </c:pt>
                <c:pt idx="21">
                  <c:v>516.1342553899989</c:v>
                </c:pt>
                <c:pt idx="22">
                  <c:v>540.4584191209989</c:v>
                </c:pt>
                <c:pt idx="23">
                  <c:v>562.19737753</c:v>
                </c:pt>
                <c:pt idx="24">
                  <c:v>581.625889766</c:v>
                </c:pt>
                <c:pt idx="25">
                  <c:v>598.989513202</c:v>
                </c:pt>
                <c:pt idx="26">
                  <c:v>614.507707038</c:v>
                </c:pt>
                <c:pt idx="27">
                  <c:v>628.3766060520001</c:v>
                </c:pt>
                <c:pt idx="28">
                  <c:v>640.771499548</c:v>
                </c:pt>
                <c:pt idx="29">
                  <c:v>651.8490468449984</c:v>
                </c:pt>
                <c:pt idx="30">
                  <c:v>661.7492572939989</c:v>
                </c:pt>
                <c:pt idx="31">
                  <c:v>670.5972598639983</c:v>
                </c:pt>
                <c:pt idx="32">
                  <c:v>678.504884643</c:v>
                </c:pt>
                <c:pt idx="33">
                  <c:v>685.572076266</c:v>
                </c:pt>
                <c:pt idx="34">
                  <c:v>691.888157118</c:v>
                </c:pt>
                <c:pt idx="35">
                  <c:v>697.532956276</c:v>
                </c:pt>
                <c:pt idx="36">
                  <c:v>702.577818474</c:v>
                </c:pt>
                <c:pt idx="37">
                  <c:v>707.086505831</c:v>
                </c:pt>
                <c:pt idx="38">
                  <c:v>711.116003742</c:v>
                </c:pt>
                <c:pt idx="39">
                  <c:v>714.7172411149986</c:v>
                </c:pt>
                <c:pt idx="40">
                  <c:v>717.935734064</c:v>
                </c:pt>
                <c:pt idx="41">
                  <c:v>720.8121611899975</c:v>
                </c:pt>
                <c:pt idx="42">
                  <c:v>723.382877714</c:v>
                </c:pt>
                <c:pt idx="43">
                  <c:v>725.680374977</c:v>
                </c:pt>
                <c:pt idx="44">
                  <c:v>727.7336910949994</c:v>
                </c:pt>
                <c:pt idx="45">
                  <c:v>729.568777974</c:v>
                </c:pt>
                <c:pt idx="46">
                  <c:v>731.208829314</c:v>
                </c:pt>
                <c:pt idx="47">
                  <c:v>732.674573759</c:v>
                </c:pt>
                <c:pt idx="48">
                  <c:v>733.9845368839989</c:v>
                </c:pt>
              </c:numCache>
            </c:numRef>
          </c:yVal>
          <c:smooth val="1"/>
        </c:ser>
        <c:axId val="757681688"/>
        <c:axId val="757684776"/>
      </c:scatterChart>
      <c:valAx>
        <c:axId val="757681688"/>
        <c:scaling>
          <c:orientation val="minMax"/>
          <c:max val="200.0"/>
          <c:min val="0.0"/>
        </c:scaling>
        <c:delete val="1"/>
        <c:axPos val="b"/>
        <c:numFmt formatCode="General" sourceLinked="1"/>
        <c:tickLblPos val="nextTo"/>
        <c:crossAx val="757684776"/>
        <c:crossesAt val="0.0"/>
        <c:crossBetween val="midCat"/>
        <c:majorUnit val="50.0"/>
        <c:minorUnit val="10.0"/>
      </c:valAx>
      <c:valAx>
        <c:axId val="757684776"/>
        <c:scaling>
          <c:orientation val="minMax"/>
          <c:max val="800.0"/>
          <c:min val="0.0"/>
        </c:scaling>
        <c:axPos val="l"/>
        <c:majorGridlines/>
        <c:numFmt formatCode="General" sourceLinked="1"/>
        <c:tickLblPos val="nextTo"/>
        <c:crossAx val="757681688"/>
        <c:crossesAt val="0.0"/>
        <c:crossBetween val="midCat"/>
        <c:minorUnit val="2000.0"/>
      </c:valAx>
    </c:plotArea>
    <c:plotVisOnly val="1"/>
  </c:chart>
  <c:txPr>
    <a:bodyPr/>
    <a:lstStyle/>
    <a:p>
      <a:pPr>
        <a:defRPr>
          <a:latin typeface="Wingdings"/>
          <a:ea typeface="Wingdings"/>
          <a:cs typeface="Wingdings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smoothMarker"/>
        <c:ser>
          <c:idx val="1"/>
          <c:order val="0"/>
          <c:spPr>
            <a:ln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'sprint.xls'!$A$1:$A$130</c:f>
              <c:numCache>
                <c:formatCode>General</c:formatCode>
                <c:ptCount val="13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</c:numCache>
            </c:numRef>
          </c:xVal>
          <c:yVal>
            <c:numRef>
              <c:f>'sprint.xls'!$L$1:$L$130</c:f>
              <c:numCache>
                <c:formatCode>General</c:formatCode>
                <c:ptCount val="1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3.0</c:v>
                </c:pt>
                <c:pt idx="12">
                  <c:v>3.0</c:v>
                </c:pt>
                <c:pt idx="13">
                  <c:v>3.0</c:v>
                </c:pt>
                <c:pt idx="14">
                  <c:v>3.0</c:v>
                </c:pt>
                <c:pt idx="15">
                  <c:v>3.0</c:v>
                </c:pt>
                <c:pt idx="16">
                  <c:v>3.0</c:v>
                </c:pt>
                <c:pt idx="17">
                  <c:v>3.0</c:v>
                </c:pt>
                <c:pt idx="18">
                  <c:v>3.0</c:v>
                </c:pt>
                <c:pt idx="19">
                  <c:v>3.0</c:v>
                </c:pt>
                <c:pt idx="20">
                  <c:v>3.0</c:v>
                </c:pt>
                <c:pt idx="21">
                  <c:v>3.0</c:v>
                </c:pt>
                <c:pt idx="22">
                  <c:v>3.0</c:v>
                </c:pt>
                <c:pt idx="23">
                  <c:v>3.0</c:v>
                </c:pt>
                <c:pt idx="24">
                  <c:v>3.0</c:v>
                </c:pt>
                <c:pt idx="25">
                  <c:v>3.0</c:v>
                </c:pt>
                <c:pt idx="26">
                  <c:v>3.0</c:v>
                </c:pt>
                <c:pt idx="27">
                  <c:v>3.0</c:v>
                </c:pt>
                <c:pt idx="28">
                  <c:v>3.0</c:v>
                </c:pt>
                <c:pt idx="29">
                  <c:v>3.0</c:v>
                </c:pt>
                <c:pt idx="30">
                  <c:v>3.0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  <c:pt idx="36">
                  <c:v>1.0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1.0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1.0</c:v>
                </c:pt>
                <c:pt idx="51">
                  <c:v>1.0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1.0</c:v>
                </c:pt>
                <c:pt idx="59">
                  <c:v>1.0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1.0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</c:numCache>
            </c:numRef>
          </c:yVal>
        </c:ser>
        <c:axId val="758052984"/>
        <c:axId val="758056056"/>
      </c:scatterChart>
      <c:valAx>
        <c:axId val="758052984"/>
        <c:scaling>
          <c:orientation val="minMax"/>
        </c:scaling>
        <c:axPos val="b"/>
        <c:numFmt formatCode="General" sourceLinked="1"/>
        <c:tickLblPos val="none"/>
        <c:crossAx val="758056056"/>
        <c:crosses val="autoZero"/>
        <c:crossBetween val="midCat"/>
      </c:valAx>
      <c:valAx>
        <c:axId val="758056056"/>
        <c:scaling>
          <c:orientation val="minMax"/>
          <c:max val="3.0"/>
          <c:min val="0.0"/>
        </c:scaling>
        <c:axPos val="l"/>
        <c:majorGridlines/>
        <c:numFmt formatCode="General" sourceLinked="1"/>
        <c:tickLblPos val="none"/>
        <c:crossAx val="758052984"/>
        <c:crosses val="autoZero"/>
        <c:crossBetween val="midCat"/>
        <c:majorUnit val="10.0"/>
        <c:minorUnit val="0.1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smoothMarker"/>
        <c:ser>
          <c:idx val="1"/>
          <c:order val="0"/>
          <c:spPr>
            <a:ln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'sprint.xls'!$A$1:$A$130</c:f>
              <c:numCache>
                <c:formatCode>General</c:formatCode>
                <c:ptCount val="13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</c:numCache>
            </c:numRef>
          </c:xVal>
          <c:yVal>
            <c:numRef>
              <c:f>'sprint.xls'!$N$1:$N$130</c:f>
              <c:numCache>
                <c:formatCode>General</c:formatCode>
                <c:ptCount val="130"/>
                <c:pt idx="0">
                  <c:v>30.0</c:v>
                </c:pt>
                <c:pt idx="1">
                  <c:v>30.0</c:v>
                </c:pt>
                <c:pt idx="2">
                  <c:v>30.0</c:v>
                </c:pt>
                <c:pt idx="3">
                  <c:v>30.0</c:v>
                </c:pt>
                <c:pt idx="4">
                  <c:v>30.0</c:v>
                </c:pt>
                <c:pt idx="5">
                  <c:v>30.0</c:v>
                </c:pt>
                <c:pt idx="6">
                  <c:v>30.0</c:v>
                </c:pt>
                <c:pt idx="7">
                  <c:v>30.0</c:v>
                </c:pt>
                <c:pt idx="8">
                  <c:v>30.0</c:v>
                </c:pt>
                <c:pt idx="9">
                  <c:v>30.0</c:v>
                </c:pt>
                <c:pt idx="10">
                  <c:v>30.0</c:v>
                </c:pt>
                <c:pt idx="11">
                  <c:v>32.3744</c:v>
                </c:pt>
                <c:pt idx="12">
                  <c:v>34.701</c:v>
                </c:pt>
                <c:pt idx="13">
                  <c:v>36.9808</c:v>
                </c:pt>
                <c:pt idx="14">
                  <c:v>39.2148</c:v>
                </c:pt>
                <c:pt idx="15">
                  <c:v>41.4038</c:v>
                </c:pt>
                <c:pt idx="16">
                  <c:v>43.5487</c:v>
                </c:pt>
                <c:pt idx="17">
                  <c:v>45.6505</c:v>
                </c:pt>
                <c:pt idx="18">
                  <c:v>47.71</c:v>
                </c:pt>
                <c:pt idx="19">
                  <c:v>49.728</c:v>
                </c:pt>
                <c:pt idx="20">
                  <c:v>51.7054</c:v>
                </c:pt>
                <c:pt idx="21">
                  <c:v>53.6431</c:v>
                </c:pt>
                <c:pt idx="22">
                  <c:v>55.5417</c:v>
                </c:pt>
                <c:pt idx="23">
                  <c:v>57.4022</c:v>
                </c:pt>
                <c:pt idx="24">
                  <c:v>59.2252</c:v>
                </c:pt>
                <c:pt idx="25">
                  <c:v>61.0115</c:v>
                </c:pt>
                <c:pt idx="26">
                  <c:v>62.7619</c:v>
                </c:pt>
                <c:pt idx="27">
                  <c:v>64.4771</c:v>
                </c:pt>
                <c:pt idx="28">
                  <c:v>66.15770000000001</c:v>
                </c:pt>
                <c:pt idx="29">
                  <c:v>67.8046</c:v>
                </c:pt>
                <c:pt idx="30">
                  <c:v>69.4183</c:v>
                </c:pt>
                <c:pt idx="31">
                  <c:v>69.9561</c:v>
                </c:pt>
                <c:pt idx="32">
                  <c:v>69.87649999999998</c:v>
                </c:pt>
                <c:pt idx="33">
                  <c:v>69.7985</c:v>
                </c:pt>
                <c:pt idx="34">
                  <c:v>69.722</c:v>
                </c:pt>
                <c:pt idx="35">
                  <c:v>69.6471</c:v>
                </c:pt>
                <c:pt idx="36">
                  <c:v>69.57380000000001</c:v>
                </c:pt>
                <c:pt idx="37">
                  <c:v>69.5018</c:v>
                </c:pt>
                <c:pt idx="38">
                  <c:v>69.4314</c:v>
                </c:pt>
                <c:pt idx="39">
                  <c:v>69.3623</c:v>
                </c:pt>
                <c:pt idx="40">
                  <c:v>69.2947</c:v>
                </c:pt>
                <c:pt idx="41">
                  <c:v>69.22839999999998</c:v>
                </c:pt>
                <c:pt idx="42">
                  <c:v>69.1634</c:v>
                </c:pt>
                <c:pt idx="43">
                  <c:v>69.0998</c:v>
                </c:pt>
                <c:pt idx="44">
                  <c:v>69.0374</c:v>
                </c:pt>
                <c:pt idx="45">
                  <c:v>68.9763</c:v>
                </c:pt>
                <c:pt idx="46">
                  <c:v>68.9164</c:v>
                </c:pt>
                <c:pt idx="47">
                  <c:v>68.8577</c:v>
                </c:pt>
                <c:pt idx="48">
                  <c:v>68.8002</c:v>
                </c:pt>
                <c:pt idx="49">
                  <c:v>68.7439</c:v>
                </c:pt>
                <c:pt idx="50">
                  <c:v>68.68859999999998</c:v>
                </c:pt>
                <c:pt idx="51">
                  <c:v>68.6345</c:v>
                </c:pt>
                <c:pt idx="52">
                  <c:v>68.5815</c:v>
                </c:pt>
                <c:pt idx="53">
                  <c:v>68.5296</c:v>
                </c:pt>
                <c:pt idx="54">
                  <c:v>68.47869999999998</c:v>
                </c:pt>
                <c:pt idx="55">
                  <c:v>68.4288</c:v>
                </c:pt>
                <c:pt idx="56">
                  <c:v>68.37990000000001</c:v>
                </c:pt>
                <c:pt idx="57">
                  <c:v>68.332</c:v>
                </c:pt>
                <c:pt idx="58">
                  <c:v>68.2851</c:v>
                </c:pt>
                <c:pt idx="59">
                  <c:v>68.2391</c:v>
                </c:pt>
                <c:pt idx="60">
                  <c:v>68.1941</c:v>
                </c:pt>
                <c:pt idx="61">
                  <c:v>68.1499</c:v>
                </c:pt>
                <c:pt idx="62">
                  <c:v>68.10669999999998</c:v>
                </c:pt>
                <c:pt idx="63">
                  <c:v>68.0643</c:v>
                </c:pt>
                <c:pt idx="64">
                  <c:v>68.02269999999998</c:v>
                </c:pt>
                <c:pt idx="65">
                  <c:v>67.982</c:v>
                </c:pt>
                <c:pt idx="66">
                  <c:v>67.9422</c:v>
                </c:pt>
                <c:pt idx="67">
                  <c:v>67.9031</c:v>
                </c:pt>
                <c:pt idx="68">
                  <c:v>67.8648</c:v>
                </c:pt>
                <c:pt idx="69">
                  <c:v>67.8273</c:v>
                </c:pt>
                <c:pt idx="70">
                  <c:v>67.7905</c:v>
                </c:pt>
                <c:pt idx="71">
                  <c:v>67.7545</c:v>
                </c:pt>
                <c:pt idx="72">
                  <c:v>67.7192</c:v>
                </c:pt>
                <c:pt idx="73">
                  <c:v>67.6846</c:v>
                </c:pt>
                <c:pt idx="74">
                  <c:v>67.65069999999998</c:v>
                </c:pt>
                <c:pt idx="75">
                  <c:v>67.6175</c:v>
                </c:pt>
                <c:pt idx="76">
                  <c:v>67.5849</c:v>
                </c:pt>
                <c:pt idx="77">
                  <c:v>67.553</c:v>
                </c:pt>
                <c:pt idx="78">
                  <c:v>67.5218</c:v>
                </c:pt>
                <c:pt idx="79">
                  <c:v>67.4911</c:v>
                </c:pt>
                <c:pt idx="80">
                  <c:v>67.4611</c:v>
                </c:pt>
                <c:pt idx="81">
                  <c:v>67.4317</c:v>
                </c:pt>
                <c:pt idx="82">
                  <c:v>67.4029</c:v>
                </c:pt>
                <c:pt idx="83">
                  <c:v>67.37469999999998</c:v>
                </c:pt>
                <c:pt idx="84">
                  <c:v>67.347</c:v>
                </c:pt>
                <c:pt idx="85">
                  <c:v>67.3199</c:v>
                </c:pt>
                <c:pt idx="86">
                  <c:v>67.2934</c:v>
                </c:pt>
                <c:pt idx="87">
                  <c:v>67.2673</c:v>
                </c:pt>
                <c:pt idx="88">
                  <c:v>67.2418</c:v>
                </c:pt>
                <c:pt idx="89">
                  <c:v>67.2169</c:v>
                </c:pt>
                <c:pt idx="90">
                  <c:v>67.184</c:v>
                </c:pt>
                <c:pt idx="91">
                  <c:v>66.3352</c:v>
                </c:pt>
                <c:pt idx="92">
                  <c:v>65.5035</c:v>
                </c:pt>
                <c:pt idx="93">
                  <c:v>64.68839999999985</c:v>
                </c:pt>
                <c:pt idx="94">
                  <c:v>63.8898</c:v>
                </c:pt>
                <c:pt idx="95">
                  <c:v>63.1073</c:v>
                </c:pt>
                <c:pt idx="96">
                  <c:v>62.3405</c:v>
                </c:pt>
                <c:pt idx="97">
                  <c:v>61.5891</c:v>
                </c:pt>
                <c:pt idx="98">
                  <c:v>60.8529</c:v>
                </c:pt>
                <c:pt idx="99">
                  <c:v>60.1314</c:v>
                </c:pt>
                <c:pt idx="100">
                  <c:v>59.4245</c:v>
                </c:pt>
                <c:pt idx="101">
                  <c:v>58.7318</c:v>
                </c:pt>
                <c:pt idx="102">
                  <c:v>58.0531</c:v>
                </c:pt>
                <c:pt idx="103">
                  <c:v>57.388</c:v>
                </c:pt>
                <c:pt idx="104">
                  <c:v>56.7363</c:v>
                </c:pt>
                <c:pt idx="105">
                  <c:v>56.0977</c:v>
                </c:pt>
                <c:pt idx="106">
                  <c:v>55.4719</c:v>
                </c:pt>
                <c:pt idx="107">
                  <c:v>54.8588</c:v>
                </c:pt>
                <c:pt idx="108">
                  <c:v>54.2579</c:v>
                </c:pt>
                <c:pt idx="109">
                  <c:v>53.6692</c:v>
                </c:pt>
                <c:pt idx="110">
                  <c:v>53.0923</c:v>
                </c:pt>
                <c:pt idx="111">
                  <c:v>52.5271</c:v>
                </c:pt>
                <c:pt idx="112">
                  <c:v>51.9732</c:v>
                </c:pt>
                <c:pt idx="113">
                  <c:v>51.4304</c:v>
                </c:pt>
                <c:pt idx="114">
                  <c:v>50.8986</c:v>
                </c:pt>
                <c:pt idx="115">
                  <c:v>50.3774</c:v>
                </c:pt>
                <c:pt idx="116">
                  <c:v>49.8668</c:v>
                </c:pt>
                <c:pt idx="117">
                  <c:v>49.3664</c:v>
                </c:pt>
                <c:pt idx="118">
                  <c:v>48.8761</c:v>
                </c:pt>
                <c:pt idx="119">
                  <c:v>48.3957</c:v>
                </c:pt>
                <c:pt idx="120">
                  <c:v>47.9249</c:v>
                </c:pt>
                <c:pt idx="121">
                  <c:v>47.4636</c:v>
                </c:pt>
                <c:pt idx="122">
                  <c:v>47.0116</c:v>
                </c:pt>
                <c:pt idx="123">
                  <c:v>46.5687</c:v>
                </c:pt>
                <c:pt idx="124">
                  <c:v>46.1347</c:v>
                </c:pt>
                <c:pt idx="125">
                  <c:v>45.7094</c:v>
                </c:pt>
                <c:pt idx="126">
                  <c:v>45.2927</c:v>
                </c:pt>
                <c:pt idx="127">
                  <c:v>44.8844</c:v>
                </c:pt>
                <c:pt idx="128">
                  <c:v>44.4842</c:v>
                </c:pt>
                <c:pt idx="129">
                  <c:v>44.0922</c:v>
                </c:pt>
              </c:numCache>
            </c:numRef>
          </c:yVal>
          <c:smooth val="1"/>
        </c:ser>
        <c:axId val="758030296"/>
        <c:axId val="758033368"/>
      </c:scatterChart>
      <c:valAx>
        <c:axId val="758030296"/>
        <c:scaling>
          <c:orientation val="minMax"/>
        </c:scaling>
        <c:axPos val="b"/>
        <c:numFmt formatCode="General" sourceLinked="1"/>
        <c:tickLblPos val="none"/>
        <c:crossAx val="758033368"/>
        <c:crosses val="autoZero"/>
        <c:crossBetween val="midCat"/>
      </c:valAx>
      <c:valAx>
        <c:axId val="758033368"/>
        <c:scaling>
          <c:orientation val="minMax"/>
          <c:max val="80.0"/>
          <c:min val="10.0"/>
        </c:scaling>
        <c:axPos val="l"/>
        <c:majorGridlines/>
        <c:numFmt formatCode="General" sourceLinked="1"/>
        <c:tickLblPos val="none"/>
        <c:crossAx val="758030296"/>
        <c:crosses val="autoZero"/>
        <c:crossBetween val="midCat"/>
        <c:majorUnit val="80.0"/>
        <c:minorUnit val="16.0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smoothMarker"/>
        <c:ser>
          <c:idx val="1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'sprint.xls'!$A$1:$A$130</c:f>
              <c:numCache>
                <c:formatCode>General</c:formatCode>
                <c:ptCount val="13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</c:numCache>
            </c:numRef>
          </c:xVal>
          <c:yVal>
            <c:numRef>
              <c:f>'sprint.xls'!$L$1:$L$130</c:f>
              <c:numCache>
                <c:formatCode>General</c:formatCode>
                <c:ptCount val="1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3.0</c:v>
                </c:pt>
                <c:pt idx="12">
                  <c:v>3.0</c:v>
                </c:pt>
                <c:pt idx="13">
                  <c:v>3.0</c:v>
                </c:pt>
                <c:pt idx="14">
                  <c:v>3.0</c:v>
                </c:pt>
                <c:pt idx="15">
                  <c:v>3.0</c:v>
                </c:pt>
                <c:pt idx="16">
                  <c:v>3.0</c:v>
                </c:pt>
                <c:pt idx="17">
                  <c:v>3.0</c:v>
                </c:pt>
                <c:pt idx="18">
                  <c:v>3.0</c:v>
                </c:pt>
                <c:pt idx="19">
                  <c:v>3.0</c:v>
                </c:pt>
                <c:pt idx="20">
                  <c:v>3.0</c:v>
                </c:pt>
                <c:pt idx="21">
                  <c:v>3.0</c:v>
                </c:pt>
                <c:pt idx="22">
                  <c:v>3.0</c:v>
                </c:pt>
                <c:pt idx="23">
                  <c:v>3.0</c:v>
                </c:pt>
                <c:pt idx="24">
                  <c:v>3.0</c:v>
                </c:pt>
                <c:pt idx="25">
                  <c:v>3.0</c:v>
                </c:pt>
                <c:pt idx="26">
                  <c:v>3.0</c:v>
                </c:pt>
                <c:pt idx="27">
                  <c:v>3.0</c:v>
                </c:pt>
                <c:pt idx="28">
                  <c:v>3.0</c:v>
                </c:pt>
                <c:pt idx="29">
                  <c:v>3.0</c:v>
                </c:pt>
                <c:pt idx="30">
                  <c:v>3.0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  <c:pt idx="36">
                  <c:v>1.0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1.0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1.0</c:v>
                </c:pt>
                <c:pt idx="51">
                  <c:v>1.0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1.0</c:v>
                </c:pt>
                <c:pt idx="59">
                  <c:v>1.0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1.0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</c:numCache>
            </c:numRef>
          </c:yVal>
          <c:smooth val="1"/>
        </c:ser>
        <c:axId val="758016872"/>
        <c:axId val="758012856"/>
      </c:scatterChart>
      <c:valAx>
        <c:axId val="758016872"/>
        <c:scaling>
          <c:orientation val="minMax"/>
        </c:scaling>
        <c:axPos val="b"/>
        <c:numFmt formatCode="General" sourceLinked="1"/>
        <c:tickLblPos val="none"/>
        <c:crossAx val="758012856"/>
        <c:crosses val="autoZero"/>
        <c:crossBetween val="midCat"/>
      </c:valAx>
      <c:valAx>
        <c:axId val="758012856"/>
        <c:scaling>
          <c:orientation val="minMax"/>
          <c:max val="3.0"/>
          <c:min val="0.0"/>
        </c:scaling>
        <c:axPos val="l"/>
        <c:majorGridlines/>
        <c:numFmt formatCode="General" sourceLinked="1"/>
        <c:tickLblPos val="none"/>
        <c:crossAx val="758016872"/>
        <c:crosses val="autoZero"/>
        <c:crossBetween val="midCat"/>
        <c:majorUnit val="10.0"/>
        <c:minorUnit val="0.1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smoothMarker"/>
        <c:ser>
          <c:idx val="1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'sprint.xls'!$A$1:$A$130</c:f>
              <c:numCache>
                <c:formatCode>General</c:formatCode>
                <c:ptCount val="13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</c:numCache>
            </c:numRef>
          </c:xVal>
          <c:yVal>
            <c:numRef>
              <c:f>'sprint.xls'!$N$1:$N$130</c:f>
              <c:numCache>
                <c:formatCode>General</c:formatCode>
                <c:ptCount val="130"/>
                <c:pt idx="0">
                  <c:v>30.0</c:v>
                </c:pt>
                <c:pt idx="1">
                  <c:v>30.0</c:v>
                </c:pt>
                <c:pt idx="2">
                  <c:v>30.0</c:v>
                </c:pt>
                <c:pt idx="3">
                  <c:v>30.0</c:v>
                </c:pt>
                <c:pt idx="4">
                  <c:v>30.0</c:v>
                </c:pt>
                <c:pt idx="5">
                  <c:v>30.0</c:v>
                </c:pt>
                <c:pt idx="6">
                  <c:v>30.0</c:v>
                </c:pt>
                <c:pt idx="7">
                  <c:v>30.0</c:v>
                </c:pt>
                <c:pt idx="8">
                  <c:v>30.0</c:v>
                </c:pt>
                <c:pt idx="9">
                  <c:v>30.0</c:v>
                </c:pt>
                <c:pt idx="10">
                  <c:v>30.0</c:v>
                </c:pt>
                <c:pt idx="11">
                  <c:v>32.3744</c:v>
                </c:pt>
                <c:pt idx="12">
                  <c:v>34.701</c:v>
                </c:pt>
                <c:pt idx="13">
                  <c:v>36.9808</c:v>
                </c:pt>
                <c:pt idx="14">
                  <c:v>39.2148</c:v>
                </c:pt>
                <c:pt idx="15">
                  <c:v>41.4038</c:v>
                </c:pt>
                <c:pt idx="16">
                  <c:v>43.5487</c:v>
                </c:pt>
                <c:pt idx="17">
                  <c:v>45.6505</c:v>
                </c:pt>
                <c:pt idx="18">
                  <c:v>47.71</c:v>
                </c:pt>
                <c:pt idx="19">
                  <c:v>49.728</c:v>
                </c:pt>
                <c:pt idx="20">
                  <c:v>51.7054</c:v>
                </c:pt>
                <c:pt idx="21">
                  <c:v>53.6431</c:v>
                </c:pt>
                <c:pt idx="22">
                  <c:v>55.5417</c:v>
                </c:pt>
                <c:pt idx="23">
                  <c:v>57.4022</c:v>
                </c:pt>
                <c:pt idx="24">
                  <c:v>59.2252</c:v>
                </c:pt>
                <c:pt idx="25">
                  <c:v>61.0115</c:v>
                </c:pt>
                <c:pt idx="26">
                  <c:v>62.7619</c:v>
                </c:pt>
                <c:pt idx="27">
                  <c:v>64.4771</c:v>
                </c:pt>
                <c:pt idx="28">
                  <c:v>66.15770000000001</c:v>
                </c:pt>
                <c:pt idx="29">
                  <c:v>67.8046</c:v>
                </c:pt>
                <c:pt idx="30">
                  <c:v>69.4183</c:v>
                </c:pt>
                <c:pt idx="31">
                  <c:v>69.9561</c:v>
                </c:pt>
                <c:pt idx="32">
                  <c:v>69.87649999999998</c:v>
                </c:pt>
                <c:pt idx="33">
                  <c:v>69.7985</c:v>
                </c:pt>
                <c:pt idx="34">
                  <c:v>69.722</c:v>
                </c:pt>
                <c:pt idx="35">
                  <c:v>69.6471</c:v>
                </c:pt>
                <c:pt idx="36">
                  <c:v>69.57380000000001</c:v>
                </c:pt>
                <c:pt idx="37">
                  <c:v>69.5018</c:v>
                </c:pt>
                <c:pt idx="38">
                  <c:v>69.4314</c:v>
                </c:pt>
                <c:pt idx="39">
                  <c:v>69.3623</c:v>
                </c:pt>
                <c:pt idx="40">
                  <c:v>69.2947</c:v>
                </c:pt>
                <c:pt idx="41">
                  <c:v>69.22839999999998</c:v>
                </c:pt>
                <c:pt idx="42">
                  <c:v>69.1634</c:v>
                </c:pt>
                <c:pt idx="43">
                  <c:v>69.0998</c:v>
                </c:pt>
                <c:pt idx="44">
                  <c:v>69.0374</c:v>
                </c:pt>
                <c:pt idx="45">
                  <c:v>68.9763</c:v>
                </c:pt>
                <c:pt idx="46">
                  <c:v>68.9164</c:v>
                </c:pt>
                <c:pt idx="47">
                  <c:v>68.8577</c:v>
                </c:pt>
                <c:pt idx="48">
                  <c:v>68.8002</c:v>
                </c:pt>
                <c:pt idx="49">
                  <c:v>68.7439</c:v>
                </c:pt>
                <c:pt idx="50">
                  <c:v>68.68859999999998</c:v>
                </c:pt>
                <c:pt idx="51">
                  <c:v>68.6345</c:v>
                </c:pt>
                <c:pt idx="52">
                  <c:v>68.5815</c:v>
                </c:pt>
                <c:pt idx="53">
                  <c:v>68.5296</c:v>
                </c:pt>
                <c:pt idx="54">
                  <c:v>68.47869999999998</c:v>
                </c:pt>
                <c:pt idx="55">
                  <c:v>68.4288</c:v>
                </c:pt>
                <c:pt idx="56">
                  <c:v>68.37990000000001</c:v>
                </c:pt>
                <c:pt idx="57">
                  <c:v>68.332</c:v>
                </c:pt>
                <c:pt idx="58">
                  <c:v>68.2851</c:v>
                </c:pt>
                <c:pt idx="59">
                  <c:v>68.2391</c:v>
                </c:pt>
                <c:pt idx="60">
                  <c:v>68.1941</c:v>
                </c:pt>
                <c:pt idx="61">
                  <c:v>68.1499</c:v>
                </c:pt>
                <c:pt idx="62">
                  <c:v>68.10669999999998</c:v>
                </c:pt>
                <c:pt idx="63">
                  <c:v>68.0643</c:v>
                </c:pt>
                <c:pt idx="64">
                  <c:v>68.02269999999998</c:v>
                </c:pt>
                <c:pt idx="65">
                  <c:v>67.982</c:v>
                </c:pt>
                <c:pt idx="66">
                  <c:v>67.9422</c:v>
                </c:pt>
                <c:pt idx="67">
                  <c:v>67.9031</c:v>
                </c:pt>
                <c:pt idx="68">
                  <c:v>67.8648</c:v>
                </c:pt>
                <c:pt idx="69">
                  <c:v>67.8273</c:v>
                </c:pt>
                <c:pt idx="70">
                  <c:v>67.7905</c:v>
                </c:pt>
                <c:pt idx="71">
                  <c:v>67.7545</c:v>
                </c:pt>
                <c:pt idx="72">
                  <c:v>67.7192</c:v>
                </c:pt>
                <c:pt idx="73">
                  <c:v>67.6846</c:v>
                </c:pt>
                <c:pt idx="74">
                  <c:v>67.65069999999998</c:v>
                </c:pt>
                <c:pt idx="75">
                  <c:v>67.6175</c:v>
                </c:pt>
                <c:pt idx="76">
                  <c:v>67.5849</c:v>
                </c:pt>
                <c:pt idx="77">
                  <c:v>67.553</c:v>
                </c:pt>
                <c:pt idx="78">
                  <c:v>67.5218</c:v>
                </c:pt>
                <c:pt idx="79">
                  <c:v>67.4911</c:v>
                </c:pt>
                <c:pt idx="80">
                  <c:v>67.4611</c:v>
                </c:pt>
                <c:pt idx="81">
                  <c:v>67.4317</c:v>
                </c:pt>
                <c:pt idx="82">
                  <c:v>67.4029</c:v>
                </c:pt>
                <c:pt idx="83">
                  <c:v>67.37469999999998</c:v>
                </c:pt>
                <c:pt idx="84">
                  <c:v>67.347</c:v>
                </c:pt>
                <c:pt idx="85">
                  <c:v>67.3199</c:v>
                </c:pt>
                <c:pt idx="86">
                  <c:v>67.2934</c:v>
                </c:pt>
                <c:pt idx="87">
                  <c:v>67.2673</c:v>
                </c:pt>
                <c:pt idx="88">
                  <c:v>67.2418</c:v>
                </c:pt>
                <c:pt idx="89">
                  <c:v>67.2169</c:v>
                </c:pt>
                <c:pt idx="90">
                  <c:v>67.184</c:v>
                </c:pt>
                <c:pt idx="91">
                  <c:v>66.3352</c:v>
                </c:pt>
                <c:pt idx="92">
                  <c:v>65.5035</c:v>
                </c:pt>
                <c:pt idx="93">
                  <c:v>64.68839999999985</c:v>
                </c:pt>
                <c:pt idx="94">
                  <c:v>63.8898</c:v>
                </c:pt>
                <c:pt idx="95">
                  <c:v>63.1073</c:v>
                </c:pt>
                <c:pt idx="96">
                  <c:v>62.3405</c:v>
                </c:pt>
                <c:pt idx="97">
                  <c:v>61.5891</c:v>
                </c:pt>
                <c:pt idx="98">
                  <c:v>60.8529</c:v>
                </c:pt>
                <c:pt idx="99">
                  <c:v>60.1314</c:v>
                </c:pt>
                <c:pt idx="100">
                  <c:v>59.4245</c:v>
                </c:pt>
                <c:pt idx="101">
                  <c:v>58.7318</c:v>
                </c:pt>
                <c:pt idx="102">
                  <c:v>58.0531</c:v>
                </c:pt>
                <c:pt idx="103">
                  <c:v>57.388</c:v>
                </c:pt>
                <c:pt idx="104">
                  <c:v>56.7363</c:v>
                </c:pt>
                <c:pt idx="105">
                  <c:v>56.0977</c:v>
                </c:pt>
                <c:pt idx="106">
                  <c:v>55.4719</c:v>
                </c:pt>
                <c:pt idx="107">
                  <c:v>54.8588</c:v>
                </c:pt>
                <c:pt idx="108">
                  <c:v>54.2579</c:v>
                </c:pt>
                <c:pt idx="109">
                  <c:v>53.6692</c:v>
                </c:pt>
                <c:pt idx="110">
                  <c:v>53.0923</c:v>
                </c:pt>
                <c:pt idx="111">
                  <c:v>52.5271</c:v>
                </c:pt>
                <c:pt idx="112">
                  <c:v>51.9732</c:v>
                </c:pt>
                <c:pt idx="113">
                  <c:v>51.4304</c:v>
                </c:pt>
                <c:pt idx="114">
                  <c:v>50.8986</c:v>
                </c:pt>
                <c:pt idx="115">
                  <c:v>50.3774</c:v>
                </c:pt>
                <c:pt idx="116">
                  <c:v>49.8668</c:v>
                </c:pt>
                <c:pt idx="117">
                  <c:v>49.3664</c:v>
                </c:pt>
                <c:pt idx="118">
                  <c:v>48.8761</c:v>
                </c:pt>
                <c:pt idx="119">
                  <c:v>48.3957</c:v>
                </c:pt>
                <c:pt idx="120">
                  <c:v>47.9249</c:v>
                </c:pt>
                <c:pt idx="121">
                  <c:v>47.4636</c:v>
                </c:pt>
                <c:pt idx="122">
                  <c:v>47.0116</c:v>
                </c:pt>
                <c:pt idx="123">
                  <c:v>46.5687</c:v>
                </c:pt>
                <c:pt idx="124">
                  <c:v>46.1347</c:v>
                </c:pt>
                <c:pt idx="125">
                  <c:v>45.7094</c:v>
                </c:pt>
                <c:pt idx="126">
                  <c:v>45.2927</c:v>
                </c:pt>
                <c:pt idx="127">
                  <c:v>44.8844</c:v>
                </c:pt>
                <c:pt idx="128">
                  <c:v>44.4842</c:v>
                </c:pt>
                <c:pt idx="129">
                  <c:v>44.0922</c:v>
                </c:pt>
              </c:numCache>
            </c:numRef>
          </c:yVal>
          <c:smooth val="1"/>
        </c:ser>
        <c:axId val="757945864"/>
        <c:axId val="757970856"/>
      </c:scatterChart>
      <c:valAx>
        <c:axId val="757945864"/>
        <c:scaling>
          <c:orientation val="minMax"/>
        </c:scaling>
        <c:axPos val="b"/>
        <c:numFmt formatCode="General" sourceLinked="1"/>
        <c:tickLblPos val="none"/>
        <c:crossAx val="757970856"/>
        <c:crosses val="autoZero"/>
        <c:crossBetween val="midCat"/>
      </c:valAx>
      <c:valAx>
        <c:axId val="757970856"/>
        <c:scaling>
          <c:orientation val="minMax"/>
          <c:max val="80.0"/>
          <c:min val="10.0"/>
        </c:scaling>
        <c:axPos val="l"/>
        <c:majorGridlines/>
        <c:numFmt formatCode="General" sourceLinked="1"/>
        <c:tickLblPos val="none"/>
        <c:crossAx val="757945864"/>
        <c:crosses val="autoZero"/>
        <c:crossBetween val="midCat"/>
        <c:majorUnit val="80.0"/>
        <c:minorUnit val="16.0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smoothMarker"/>
        <c:ser>
          <c:idx val="1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'sprint.xls'!$A$1:$A$130</c:f>
              <c:numCache>
                <c:formatCode>General</c:formatCode>
                <c:ptCount val="13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</c:numCache>
            </c:numRef>
          </c:xVal>
          <c:yVal>
            <c:numRef>
              <c:f>'sprint.xls'!$N$1:$N$130</c:f>
              <c:numCache>
                <c:formatCode>General</c:formatCode>
                <c:ptCount val="130"/>
                <c:pt idx="0">
                  <c:v>30.0</c:v>
                </c:pt>
                <c:pt idx="1">
                  <c:v>30.0</c:v>
                </c:pt>
                <c:pt idx="2">
                  <c:v>30.0</c:v>
                </c:pt>
                <c:pt idx="3">
                  <c:v>30.0</c:v>
                </c:pt>
                <c:pt idx="4">
                  <c:v>30.0</c:v>
                </c:pt>
                <c:pt idx="5">
                  <c:v>30.0</c:v>
                </c:pt>
                <c:pt idx="6">
                  <c:v>30.0</c:v>
                </c:pt>
                <c:pt idx="7">
                  <c:v>30.0</c:v>
                </c:pt>
                <c:pt idx="8">
                  <c:v>30.0</c:v>
                </c:pt>
                <c:pt idx="9">
                  <c:v>30.0</c:v>
                </c:pt>
                <c:pt idx="10">
                  <c:v>30.0</c:v>
                </c:pt>
                <c:pt idx="11">
                  <c:v>32.3744</c:v>
                </c:pt>
                <c:pt idx="12">
                  <c:v>34.701</c:v>
                </c:pt>
                <c:pt idx="13">
                  <c:v>36.9808</c:v>
                </c:pt>
                <c:pt idx="14">
                  <c:v>39.2148</c:v>
                </c:pt>
                <c:pt idx="15">
                  <c:v>41.4038</c:v>
                </c:pt>
                <c:pt idx="16">
                  <c:v>43.5487</c:v>
                </c:pt>
                <c:pt idx="17">
                  <c:v>45.6505</c:v>
                </c:pt>
                <c:pt idx="18">
                  <c:v>47.71</c:v>
                </c:pt>
                <c:pt idx="19">
                  <c:v>49.728</c:v>
                </c:pt>
                <c:pt idx="20">
                  <c:v>51.7054</c:v>
                </c:pt>
                <c:pt idx="21">
                  <c:v>53.6431</c:v>
                </c:pt>
                <c:pt idx="22">
                  <c:v>55.5417</c:v>
                </c:pt>
                <c:pt idx="23">
                  <c:v>57.4022</c:v>
                </c:pt>
                <c:pt idx="24">
                  <c:v>59.2252</c:v>
                </c:pt>
                <c:pt idx="25">
                  <c:v>61.0115</c:v>
                </c:pt>
                <c:pt idx="26">
                  <c:v>62.7619</c:v>
                </c:pt>
                <c:pt idx="27">
                  <c:v>64.4771</c:v>
                </c:pt>
                <c:pt idx="28">
                  <c:v>66.15770000000001</c:v>
                </c:pt>
                <c:pt idx="29">
                  <c:v>67.8046</c:v>
                </c:pt>
                <c:pt idx="30">
                  <c:v>69.4183</c:v>
                </c:pt>
                <c:pt idx="31">
                  <c:v>69.9561</c:v>
                </c:pt>
                <c:pt idx="32">
                  <c:v>69.87649999999998</c:v>
                </c:pt>
                <c:pt idx="33">
                  <c:v>69.7985</c:v>
                </c:pt>
                <c:pt idx="34">
                  <c:v>69.722</c:v>
                </c:pt>
                <c:pt idx="35">
                  <c:v>69.6471</c:v>
                </c:pt>
                <c:pt idx="36">
                  <c:v>69.57380000000001</c:v>
                </c:pt>
                <c:pt idx="37">
                  <c:v>69.5018</c:v>
                </c:pt>
                <c:pt idx="38">
                  <c:v>69.4314</c:v>
                </c:pt>
                <c:pt idx="39">
                  <c:v>69.3623</c:v>
                </c:pt>
                <c:pt idx="40">
                  <c:v>69.2947</c:v>
                </c:pt>
                <c:pt idx="41">
                  <c:v>69.22839999999998</c:v>
                </c:pt>
                <c:pt idx="42">
                  <c:v>69.1634</c:v>
                </c:pt>
                <c:pt idx="43">
                  <c:v>69.0998</c:v>
                </c:pt>
                <c:pt idx="44">
                  <c:v>69.0374</c:v>
                </c:pt>
                <c:pt idx="45">
                  <c:v>68.9763</c:v>
                </c:pt>
                <c:pt idx="46">
                  <c:v>68.9164</c:v>
                </c:pt>
                <c:pt idx="47">
                  <c:v>68.8577</c:v>
                </c:pt>
                <c:pt idx="48">
                  <c:v>68.8002</c:v>
                </c:pt>
                <c:pt idx="49">
                  <c:v>68.7439</c:v>
                </c:pt>
                <c:pt idx="50">
                  <c:v>68.68859999999998</c:v>
                </c:pt>
                <c:pt idx="51">
                  <c:v>68.6345</c:v>
                </c:pt>
                <c:pt idx="52">
                  <c:v>68.5815</c:v>
                </c:pt>
                <c:pt idx="53">
                  <c:v>68.5296</c:v>
                </c:pt>
                <c:pt idx="54">
                  <c:v>68.47869999999998</c:v>
                </c:pt>
                <c:pt idx="55">
                  <c:v>68.4288</c:v>
                </c:pt>
                <c:pt idx="56">
                  <c:v>68.37990000000001</c:v>
                </c:pt>
                <c:pt idx="57">
                  <c:v>68.332</c:v>
                </c:pt>
                <c:pt idx="58">
                  <c:v>68.2851</c:v>
                </c:pt>
                <c:pt idx="59">
                  <c:v>68.2391</c:v>
                </c:pt>
                <c:pt idx="60">
                  <c:v>68.1941</c:v>
                </c:pt>
                <c:pt idx="61">
                  <c:v>68.1499</c:v>
                </c:pt>
                <c:pt idx="62">
                  <c:v>68.10669999999998</c:v>
                </c:pt>
                <c:pt idx="63">
                  <c:v>68.0643</c:v>
                </c:pt>
                <c:pt idx="64">
                  <c:v>68.02269999999998</c:v>
                </c:pt>
                <c:pt idx="65">
                  <c:v>67.982</c:v>
                </c:pt>
                <c:pt idx="66">
                  <c:v>67.9422</c:v>
                </c:pt>
                <c:pt idx="67">
                  <c:v>67.9031</c:v>
                </c:pt>
                <c:pt idx="68">
                  <c:v>67.8648</c:v>
                </c:pt>
                <c:pt idx="69">
                  <c:v>67.8273</c:v>
                </c:pt>
                <c:pt idx="70">
                  <c:v>67.7905</c:v>
                </c:pt>
                <c:pt idx="71">
                  <c:v>67.7545</c:v>
                </c:pt>
                <c:pt idx="72">
                  <c:v>67.7192</c:v>
                </c:pt>
                <c:pt idx="73">
                  <c:v>67.6846</c:v>
                </c:pt>
                <c:pt idx="74">
                  <c:v>67.65069999999998</c:v>
                </c:pt>
                <c:pt idx="75">
                  <c:v>67.6175</c:v>
                </c:pt>
                <c:pt idx="76">
                  <c:v>67.5849</c:v>
                </c:pt>
                <c:pt idx="77">
                  <c:v>67.553</c:v>
                </c:pt>
                <c:pt idx="78">
                  <c:v>67.5218</c:v>
                </c:pt>
                <c:pt idx="79">
                  <c:v>67.4911</c:v>
                </c:pt>
                <c:pt idx="80">
                  <c:v>67.4611</c:v>
                </c:pt>
                <c:pt idx="81">
                  <c:v>67.4317</c:v>
                </c:pt>
                <c:pt idx="82">
                  <c:v>67.4029</c:v>
                </c:pt>
                <c:pt idx="83">
                  <c:v>67.37469999999998</c:v>
                </c:pt>
                <c:pt idx="84">
                  <c:v>67.347</c:v>
                </c:pt>
                <c:pt idx="85">
                  <c:v>67.3199</c:v>
                </c:pt>
                <c:pt idx="86">
                  <c:v>67.2934</c:v>
                </c:pt>
                <c:pt idx="87">
                  <c:v>67.2673</c:v>
                </c:pt>
                <c:pt idx="88">
                  <c:v>67.2418</c:v>
                </c:pt>
                <c:pt idx="89">
                  <c:v>67.2169</c:v>
                </c:pt>
                <c:pt idx="90">
                  <c:v>67.184</c:v>
                </c:pt>
                <c:pt idx="91">
                  <c:v>66.3352</c:v>
                </c:pt>
                <c:pt idx="92">
                  <c:v>65.5035</c:v>
                </c:pt>
                <c:pt idx="93">
                  <c:v>64.68839999999985</c:v>
                </c:pt>
                <c:pt idx="94">
                  <c:v>63.8898</c:v>
                </c:pt>
                <c:pt idx="95">
                  <c:v>63.1073</c:v>
                </c:pt>
                <c:pt idx="96">
                  <c:v>62.3405</c:v>
                </c:pt>
                <c:pt idx="97">
                  <c:v>61.5891</c:v>
                </c:pt>
                <c:pt idx="98">
                  <c:v>60.8529</c:v>
                </c:pt>
                <c:pt idx="99">
                  <c:v>60.1314</c:v>
                </c:pt>
                <c:pt idx="100">
                  <c:v>59.4245</c:v>
                </c:pt>
                <c:pt idx="101">
                  <c:v>58.7318</c:v>
                </c:pt>
                <c:pt idx="102">
                  <c:v>58.0531</c:v>
                </c:pt>
                <c:pt idx="103">
                  <c:v>57.388</c:v>
                </c:pt>
                <c:pt idx="104">
                  <c:v>56.7363</c:v>
                </c:pt>
                <c:pt idx="105">
                  <c:v>56.0977</c:v>
                </c:pt>
                <c:pt idx="106">
                  <c:v>55.4719</c:v>
                </c:pt>
                <c:pt idx="107">
                  <c:v>54.8588</c:v>
                </c:pt>
                <c:pt idx="108">
                  <c:v>54.2579</c:v>
                </c:pt>
                <c:pt idx="109">
                  <c:v>53.6692</c:v>
                </c:pt>
                <c:pt idx="110">
                  <c:v>53.0923</c:v>
                </c:pt>
                <c:pt idx="111">
                  <c:v>52.5271</c:v>
                </c:pt>
                <c:pt idx="112">
                  <c:v>51.9732</c:v>
                </c:pt>
                <c:pt idx="113">
                  <c:v>51.4304</c:v>
                </c:pt>
                <c:pt idx="114">
                  <c:v>50.8986</c:v>
                </c:pt>
                <c:pt idx="115">
                  <c:v>50.3774</c:v>
                </c:pt>
                <c:pt idx="116">
                  <c:v>49.8668</c:v>
                </c:pt>
                <c:pt idx="117">
                  <c:v>49.3664</c:v>
                </c:pt>
                <c:pt idx="118">
                  <c:v>48.8761</c:v>
                </c:pt>
                <c:pt idx="119">
                  <c:v>48.3957</c:v>
                </c:pt>
                <c:pt idx="120">
                  <c:v>47.9249</c:v>
                </c:pt>
                <c:pt idx="121">
                  <c:v>47.4636</c:v>
                </c:pt>
                <c:pt idx="122">
                  <c:v>47.0116</c:v>
                </c:pt>
                <c:pt idx="123">
                  <c:v>46.5687</c:v>
                </c:pt>
                <c:pt idx="124">
                  <c:v>46.1347</c:v>
                </c:pt>
                <c:pt idx="125">
                  <c:v>45.7094</c:v>
                </c:pt>
                <c:pt idx="126">
                  <c:v>45.2927</c:v>
                </c:pt>
                <c:pt idx="127">
                  <c:v>44.8844</c:v>
                </c:pt>
                <c:pt idx="128">
                  <c:v>44.4842</c:v>
                </c:pt>
                <c:pt idx="129">
                  <c:v>44.0922</c:v>
                </c:pt>
              </c:numCache>
            </c:numRef>
          </c:yVal>
          <c:smooth val="1"/>
        </c:ser>
        <c:axId val="758328712"/>
        <c:axId val="758335624"/>
      </c:scatterChart>
      <c:valAx>
        <c:axId val="758328712"/>
        <c:scaling>
          <c:orientation val="minMax"/>
        </c:scaling>
        <c:axPos val="b"/>
        <c:numFmt formatCode="General" sourceLinked="1"/>
        <c:tickLblPos val="none"/>
        <c:crossAx val="758335624"/>
        <c:crosses val="autoZero"/>
        <c:crossBetween val="midCat"/>
      </c:valAx>
      <c:valAx>
        <c:axId val="758335624"/>
        <c:scaling>
          <c:orientation val="minMax"/>
          <c:max val="80.0"/>
          <c:min val="10.0"/>
        </c:scaling>
        <c:axPos val="l"/>
        <c:majorGridlines/>
        <c:numFmt formatCode="General" sourceLinked="1"/>
        <c:tickLblPos val="none"/>
        <c:crossAx val="758328712"/>
        <c:crosses val="autoZero"/>
        <c:crossBetween val="midCat"/>
        <c:majorUnit val="80.0"/>
        <c:minorUnit val="16.0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smoothMarker"/>
        <c:ser>
          <c:idx val="1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'sprint.xls'!$A$1:$A$130</c:f>
              <c:numCache>
                <c:formatCode>General</c:formatCode>
                <c:ptCount val="13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</c:numCache>
            </c:numRef>
          </c:xVal>
          <c:yVal>
            <c:numRef>
              <c:f>'sprint.xls'!$L$1:$L$130</c:f>
              <c:numCache>
                <c:formatCode>General</c:formatCode>
                <c:ptCount val="1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3.0</c:v>
                </c:pt>
                <c:pt idx="12">
                  <c:v>3.0</c:v>
                </c:pt>
                <c:pt idx="13">
                  <c:v>3.0</c:v>
                </c:pt>
                <c:pt idx="14">
                  <c:v>3.0</c:v>
                </c:pt>
                <c:pt idx="15">
                  <c:v>3.0</c:v>
                </c:pt>
                <c:pt idx="16">
                  <c:v>3.0</c:v>
                </c:pt>
                <c:pt idx="17">
                  <c:v>3.0</c:v>
                </c:pt>
                <c:pt idx="18">
                  <c:v>3.0</c:v>
                </c:pt>
                <c:pt idx="19">
                  <c:v>3.0</c:v>
                </c:pt>
                <c:pt idx="20">
                  <c:v>3.0</c:v>
                </c:pt>
                <c:pt idx="21">
                  <c:v>3.0</c:v>
                </c:pt>
                <c:pt idx="22">
                  <c:v>3.0</c:v>
                </c:pt>
                <c:pt idx="23">
                  <c:v>3.0</c:v>
                </c:pt>
                <c:pt idx="24">
                  <c:v>3.0</c:v>
                </c:pt>
                <c:pt idx="25">
                  <c:v>3.0</c:v>
                </c:pt>
                <c:pt idx="26">
                  <c:v>3.0</c:v>
                </c:pt>
                <c:pt idx="27">
                  <c:v>3.0</c:v>
                </c:pt>
                <c:pt idx="28">
                  <c:v>3.0</c:v>
                </c:pt>
                <c:pt idx="29">
                  <c:v>3.0</c:v>
                </c:pt>
                <c:pt idx="30">
                  <c:v>3.0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  <c:pt idx="36">
                  <c:v>1.0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1.0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1.0</c:v>
                </c:pt>
                <c:pt idx="51">
                  <c:v>1.0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1.0</c:v>
                </c:pt>
                <c:pt idx="59">
                  <c:v>1.0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1.0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</c:numCache>
            </c:numRef>
          </c:yVal>
          <c:smooth val="1"/>
        </c:ser>
        <c:axId val="758431336"/>
        <c:axId val="758437032"/>
      </c:scatterChart>
      <c:valAx>
        <c:axId val="758431336"/>
        <c:scaling>
          <c:orientation val="minMax"/>
        </c:scaling>
        <c:axPos val="b"/>
        <c:numFmt formatCode="General" sourceLinked="1"/>
        <c:tickLblPos val="none"/>
        <c:crossAx val="758437032"/>
        <c:crosses val="autoZero"/>
        <c:crossBetween val="midCat"/>
      </c:valAx>
      <c:valAx>
        <c:axId val="758437032"/>
        <c:scaling>
          <c:orientation val="minMax"/>
          <c:max val="3.0"/>
          <c:min val="0.0"/>
        </c:scaling>
        <c:axPos val="l"/>
        <c:majorGridlines/>
        <c:numFmt formatCode="General" sourceLinked="1"/>
        <c:tickLblPos val="none"/>
        <c:crossAx val="758431336"/>
        <c:crosses val="autoZero"/>
        <c:crossBetween val="midCat"/>
        <c:majorUnit val="10.0"/>
        <c:minorUnit val="0.1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D680C-0686-374A-9939-0E7ADC8499C3}" type="datetime1">
              <a:rPr lang="en-US" smtClean="0"/>
              <a:pPr/>
              <a:t>2/21/12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F9E78-360F-8D4C-BEA0-D2F7CD08F1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449AC-71A5-B943-A575-AED161E5E285}" type="datetime1">
              <a:rPr lang="en-US" smtClean="0"/>
              <a:pPr/>
              <a:t>2/21/12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D5D6B-5D86-1045-BBDF-7525F8238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5D6B-5D86-1045-BBDF-7525F8238F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5D6B-5D86-1045-BBDF-7525F8238F9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5D6B-5D86-1045-BBDF-7525F8238F9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5D6B-5D86-1045-BBDF-7525F8238F9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5D6B-5D86-1045-BBDF-7525F8238F9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5D6B-5D86-1045-BBDF-7525F8238F9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5D6B-5D86-1045-BBDF-7525F8238F9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5D6B-5D86-1045-BBDF-7525F8238F9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5D6B-5D86-1045-BBDF-7525F8238F9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5D6B-5D86-1045-BBDF-7525F8238F9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2841-8AF2-AB43-80A6-CFCD467538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5D6B-5D86-1045-BBDF-7525F8238F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2841-8AF2-AB43-80A6-CFCD4675389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2841-8AF2-AB43-80A6-CFCD467538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5D6B-5D86-1045-BBDF-7525F8238F9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5D6B-5D86-1045-BBDF-7525F8238F9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5D6B-5D86-1045-BBDF-7525F8238F9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5D6B-5D86-1045-BBDF-7525F8238F9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5D6B-5D86-1045-BBDF-7525F8238F9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5D6B-5D86-1045-BBDF-7525F8238F9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5D6B-5D86-1045-BBDF-7525F8238F9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5D6B-5D86-1045-BBDF-7525F8238F9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5D6B-5D86-1045-BBDF-7525F8238F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5D6B-5D86-1045-BBDF-7525F8238F9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5D6B-5D86-1045-BBDF-7525F8238F9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5D6B-5D86-1045-BBDF-7525F8238F9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5D6B-5D86-1045-BBDF-7525F8238F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5D6B-5D86-1045-BBDF-7525F8238F9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5D6B-5D86-1045-BBDF-7525F8238F9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5D6B-5D86-1045-BBDF-7525F8238F9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334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895600"/>
            <a:ext cx="77724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A0CC57-CE7D-8143-BD13-67094D272E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7"/>
          <p:cNvSpPr txBox="1">
            <a:spLocks noChangeArrowheads="1"/>
          </p:cNvSpPr>
          <p:nvPr userDrawn="1"/>
        </p:nvSpPr>
        <p:spPr bwMode="auto">
          <a:xfrm>
            <a:off x="49530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Computational Sprinting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A0CC57-CE7D-8143-BD13-67094D272E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7"/>
          <p:cNvSpPr txBox="1">
            <a:spLocks noChangeArrowheads="1"/>
          </p:cNvSpPr>
          <p:nvPr userDrawn="1"/>
        </p:nvSpPr>
        <p:spPr bwMode="auto">
          <a:xfrm>
            <a:off x="49530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Computational Sprinting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A0CC57-CE7D-8143-BD13-67094D272E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Computational Sprinting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A0CC57-CE7D-8143-BD13-67094D272E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A0CC57-CE7D-8143-BD13-67094D272E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7"/>
          <p:cNvSpPr txBox="1">
            <a:spLocks noChangeArrowheads="1"/>
          </p:cNvSpPr>
          <p:nvPr userDrawn="1"/>
        </p:nvSpPr>
        <p:spPr bwMode="auto">
          <a:xfrm>
            <a:off x="49530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Computational Sprinting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A0CC57-CE7D-8143-BD13-67094D272E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7"/>
          <p:cNvSpPr txBox="1">
            <a:spLocks noChangeArrowheads="1"/>
          </p:cNvSpPr>
          <p:nvPr userDrawn="1"/>
        </p:nvSpPr>
        <p:spPr bwMode="auto">
          <a:xfrm>
            <a:off x="49530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Computational Sprinting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A0CC57-CE7D-8143-BD13-67094D272E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7"/>
          <p:cNvSpPr txBox="1">
            <a:spLocks noChangeArrowheads="1"/>
          </p:cNvSpPr>
          <p:nvPr userDrawn="1"/>
        </p:nvSpPr>
        <p:spPr bwMode="auto">
          <a:xfrm>
            <a:off x="49530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Computational Sprinting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A0CC57-CE7D-8143-BD13-67094D272E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7"/>
          <p:cNvSpPr txBox="1">
            <a:spLocks noChangeArrowheads="1"/>
          </p:cNvSpPr>
          <p:nvPr userDrawn="1"/>
        </p:nvSpPr>
        <p:spPr bwMode="auto">
          <a:xfrm>
            <a:off x="49530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Computational Sprinting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A0CC57-CE7D-8143-BD13-67094D272E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7"/>
          <p:cNvSpPr txBox="1">
            <a:spLocks noChangeArrowheads="1"/>
          </p:cNvSpPr>
          <p:nvPr userDrawn="1"/>
        </p:nvSpPr>
        <p:spPr bwMode="auto">
          <a:xfrm>
            <a:off x="49530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Computational Sprinting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A0CC57-CE7D-8143-BD13-67094D272E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7"/>
          <p:cNvSpPr txBox="1">
            <a:spLocks noChangeArrowheads="1"/>
          </p:cNvSpPr>
          <p:nvPr userDrawn="1"/>
        </p:nvSpPr>
        <p:spPr bwMode="auto">
          <a:xfrm>
            <a:off x="4953000" y="6400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Computational Sprinting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4367" y="6394457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[</a:t>
            </a:r>
            <a:fld id="{FDA0CC57-CE7D-8143-BD13-67094D272EE6}" type="slidenum">
              <a:rPr lang="en-US" sz="1400" smtClean="0"/>
              <a:pPr/>
              <a:t>‹#›</a:t>
            </a:fld>
            <a:r>
              <a:rPr lang="en-US" smtClean="0"/>
              <a:t>]</a:t>
            </a: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00600" y="6394457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Computational Sprinting</a:t>
            </a:r>
            <a:endParaRPr lang="en-US" dirty="0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 userDrawn="1"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80000"/>
          </a:solidFill>
          <a:latin typeface="Calibri"/>
          <a:ea typeface="+mj-ea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800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800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800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8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80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80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80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80000"/>
          </a:solidFill>
          <a:latin typeface="Arial" charset="0"/>
        </a:defRPr>
      </a:lvl9pPr>
    </p:titleStyle>
    <p:bodyStyle>
      <a:lvl1pPr marL="227013" indent="-227013" algn="l" rtl="0" eaLnBrk="1" fontAlgn="base" hangingPunct="1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800">
          <a:solidFill>
            <a:schemeClr val="tx1"/>
          </a:solidFill>
          <a:latin typeface="Calibri"/>
          <a:ea typeface="+mn-ea"/>
          <a:cs typeface="Calibri"/>
        </a:defRPr>
      </a:lvl1pPr>
      <a:lvl2pPr marL="682625" indent="-2238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Calibri"/>
          <a:cs typeface="Calibri"/>
        </a:defRPr>
      </a:lvl2pPr>
      <a:lvl3pPr marL="1144588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Calibri"/>
          <a:cs typeface="Calibri"/>
        </a:defRPr>
      </a:lvl3pPr>
      <a:lvl4pPr marL="1600200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Calibri"/>
          <a:cs typeface="Calibri"/>
        </a:defRPr>
      </a:lvl4pPr>
      <a:lvl5pPr marL="205581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Calibri"/>
          <a:cs typeface="Calibri"/>
        </a:defRPr>
      </a:lvl5pPr>
      <a:lvl6pPr marL="251301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97021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42741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88461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chart" Target="../charts/chart11.xm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4" Type="http://schemas.openxmlformats.org/officeDocument/2006/relationships/chart" Target="../charts/chart15.xm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4" Type="http://schemas.openxmlformats.org/officeDocument/2006/relationships/chart" Target="../charts/chart17.xm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4" Type="http://schemas.openxmlformats.org/officeDocument/2006/relationships/chart" Target="../charts/chart19.xm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4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chart" Target="../charts/char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Computational Sprinting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wrap="none"/>
          <a:lstStyle/>
          <a:p>
            <a:r>
              <a:rPr lang="en-US" dirty="0" smtClean="0">
                <a:solidFill>
                  <a:schemeClr val="accent6"/>
                </a:solidFill>
              </a:rPr>
              <a:t>Arun Raghavan</a:t>
            </a:r>
            <a:r>
              <a:rPr lang="en-US" sz="3200" baseline="30000" dirty="0" smtClean="0">
                <a:solidFill>
                  <a:schemeClr val="accent6"/>
                </a:solidFill>
              </a:rPr>
              <a:t>*</a:t>
            </a:r>
            <a:r>
              <a:rPr lang="en-US" dirty="0" smtClean="0"/>
              <a:t>, Yixin Luo</a:t>
            </a:r>
            <a:r>
              <a:rPr lang="en-US" sz="3200" baseline="30000" dirty="0" smtClean="0"/>
              <a:t>+</a:t>
            </a:r>
            <a:r>
              <a:rPr lang="en-US" dirty="0" smtClean="0"/>
              <a:t>, Anuj Chandawalla</a:t>
            </a:r>
            <a:r>
              <a:rPr lang="en-US" sz="3200" baseline="30000" dirty="0" smtClean="0"/>
              <a:t>+</a:t>
            </a:r>
            <a:r>
              <a:rPr lang="en-US" dirty="0" smtClean="0"/>
              <a:t>, </a:t>
            </a:r>
          </a:p>
          <a:p>
            <a:r>
              <a:rPr lang="en-US" dirty="0" smtClean="0"/>
              <a:t>Marios Papaefthymiou</a:t>
            </a:r>
            <a:r>
              <a:rPr lang="en-US" sz="3200" baseline="30000" dirty="0" smtClean="0"/>
              <a:t>+</a:t>
            </a:r>
            <a:r>
              <a:rPr lang="en-US" dirty="0" smtClean="0"/>
              <a:t>, Kevin P. Pipe</a:t>
            </a:r>
            <a:r>
              <a:rPr lang="en-US" sz="3200" baseline="30000" dirty="0" smtClean="0"/>
              <a:t>+#</a:t>
            </a:r>
            <a:r>
              <a:rPr lang="en-US" dirty="0" smtClean="0"/>
              <a:t>, </a:t>
            </a:r>
            <a:endParaRPr lang="en-US" dirty="0" smtClean="0"/>
          </a:p>
          <a:p>
            <a:r>
              <a:rPr lang="en-US" dirty="0" smtClean="0"/>
              <a:t>Thomas F. Wenisch</a:t>
            </a:r>
            <a:r>
              <a:rPr lang="en-US" sz="3200" baseline="30000" dirty="0" smtClean="0"/>
              <a:t>+</a:t>
            </a:r>
            <a:r>
              <a:rPr lang="en-US" dirty="0" smtClean="0"/>
              <a:t>, Milo M. K. Martin</a:t>
            </a:r>
            <a:r>
              <a:rPr lang="en-US" sz="3200" baseline="30000" dirty="0" smtClean="0"/>
              <a:t>*</a:t>
            </a:r>
          </a:p>
          <a:p>
            <a:endParaRPr lang="en-US" dirty="0" smtClean="0"/>
          </a:p>
          <a:p>
            <a:r>
              <a:rPr lang="en-US" dirty="0" smtClean="0"/>
              <a:t>University </a:t>
            </a:r>
            <a:r>
              <a:rPr lang="en-US" dirty="0" smtClean="0"/>
              <a:t>of </a:t>
            </a:r>
            <a:r>
              <a:rPr lang="en-US" dirty="0" smtClean="0"/>
              <a:t>Pennsylvania, Computer and </a:t>
            </a:r>
            <a:r>
              <a:rPr lang="en-US" dirty="0" smtClean="0"/>
              <a:t>Information </a:t>
            </a:r>
            <a:r>
              <a:rPr lang="en-US" dirty="0" smtClean="0"/>
              <a:t>Science</a:t>
            </a:r>
            <a:r>
              <a:rPr lang="en-US" sz="3200" baseline="30000" dirty="0" smtClean="0"/>
              <a:t>*</a:t>
            </a:r>
          </a:p>
          <a:p>
            <a:r>
              <a:rPr lang="en-US" dirty="0" smtClean="0"/>
              <a:t>University </a:t>
            </a:r>
            <a:r>
              <a:rPr lang="en-US" dirty="0" smtClean="0"/>
              <a:t>of </a:t>
            </a:r>
            <a:r>
              <a:rPr lang="en-US" dirty="0" smtClean="0"/>
              <a:t>Michigan, Electrical Eng. and Computer Science</a:t>
            </a:r>
            <a:r>
              <a:rPr lang="en-US" sz="3200" baseline="30000" dirty="0" smtClean="0">
                <a:solidFill>
                  <a:srgbClr val="000000"/>
                </a:solidFill>
              </a:rPr>
              <a:t>+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University of Michigan, Mechanical Engineering</a:t>
            </a:r>
            <a:r>
              <a:rPr lang="en-US" sz="3200" baseline="30000" dirty="0" smtClean="0">
                <a:solidFill>
                  <a:srgbClr val="000000"/>
                </a:solidFill>
              </a:rPr>
              <a:t>#</a:t>
            </a: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666750" y="317500"/>
            <a:ext cx="7810500" cy="914400"/>
            <a:chOff x="314325" y="317500"/>
            <a:chExt cx="7810500" cy="914400"/>
          </a:xfrm>
        </p:grpSpPr>
        <p:pic>
          <p:nvPicPr>
            <p:cNvPr id="12" name="Picture 11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7625" y="317500"/>
              <a:ext cx="1727200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325" y="317500"/>
              <a:ext cx="2315921" cy="914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pple_A5_backs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152" y="2861441"/>
            <a:ext cx="3739489" cy="310584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5224904" y="2941609"/>
            <a:ext cx="1786045" cy="2204785"/>
          </a:xfrm>
          <a:prstGeom prst="rect">
            <a:avLst/>
          </a:prstGeom>
          <a:solidFill>
            <a:schemeClr val="bg1">
              <a:alpha val="32000"/>
            </a:schemeClr>
          </a:solidFill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pic>
        <p:nvPicPr>
          <p:cNvPr id="7" name="Picture 6" descr="tegr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92" y="2796389"/>
            <a:ext cx="3356307" cy="32392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2692101" y="2941609"/>
            <a:ext cx="1475849" cy="2694289"/>
          </a:xfrm>
          <a:prstGeom prst="rect">
            <a:avLst/>
          </a:prstGeom>
          <a:solidFill>
            <a:schemeClr val="bg1">
              <a:alpha val="32000"/>
            </a:schemeClr>
          </a:solidFill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Cores?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76"/>
              </a:spcBef>
            </a:pPr>
            <a:r>
              <a:rPr lang="en-US" dirty="0" smtClean="0"/>
              <a:t>Heterogeneous</a:t>
            </a:r>
            <a:r>
              <a:rPr lang="en-US" dirty="0" smtClean="0"/>
              <a:t> cores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dirty="0" smtClean="0"/>
              <a:t>[</a:t>
            </a:r>
            <a:r>
              <a:rPr lang="en-US" sz="1600" dirty="0" smtClean="0"/>
              <a:t>Conservation Cores ASPLOS’10, </a:t>
            </a:r>
            <a:r>
              <a:rPr lang="en-US" sz="1600" dirty="0" err="1" smtClean="0"/>
              <a:t>GreenDroid</a:t>
            </a:r>
            <a:r>
              <a:rPr lang="en-US" sz="1600" dirty="0" smtClean="0"/>
              <a:t> IEEE Comm., </a:t>
            </a:r>
            <a:r>
              <a:rPr lang="en-US" sz="1600" dirty="0" err="1" smtClean="0"/>
              <a:t>QsCores</a:t>
            </a:r>
            <a:r>
              <a:rPr lang="en-US" sz="1600" dirty="0" smtClean="0"/>
              <a:t> MICRO’11] </a:t>
            </a:r>
          </a:p>
          <a:p>
            <a:pPr lvl="1">
              <a:spcBef>
                <a:spcPts val="576"/>
              </a:spcBef>
            </a:pPr>
            <a:r>
              <a:rPr lang="en-US" dirty="0" smtClean="0"/>
              <a:t>Activate different parts of chip based on application</a:t>
            </a:r>
          </a:p>
          <a:p>
            <a:pPr>
              <a:spcBef>
                <a:spcPts val="576"/>
              </a:spcBef>
            </a:pPr>
            <a:r>
              <a:rPr lang="en-US" dirty="0" smtClean="0"/>
              <a:t>Mobile chips already employ</a:t>
            </a:r>
            <a:r>
              <a:rPr lang="en-US" dirty="0" smtClean="0"/>
              <a:t> accelerators</a:t>
            </a:r>
          </a:p>
          <a:p>
            <a:pPr>
              <a:spcBef>
                <a:spcPts val="576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CC57-CE7D-8143-BD13-67094D272EE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Sprinting</a:t>
            </a:r>
            <a:endParaRPr lang="en-US" dirty="0"/>
          </a:p>
        </p:txBody>
      </p:sp>
      <p:sp>
        <p:nvSpPr>
          <p:cNvPr id="19" name="L-Shape 18"/>
          <p:cNvSpPr/>
          <p:nvPr/>
        </p:nvSpPr>
        <p:spPr bwMode="auto">
          <a:xfrm flipH="1">
            <a:off x="5224899" y="2941609"/>
            <a:ext cx="3140738" cy="2866275"/>
          </a:xfrm>
          <a:prstGeom prst="corner">
            <a:avLst>
              <a:gd name="adj1" fmla="val 18354"/>
              <a:gd name="adj2" fmla="val 39209"/>
            </a:avLst>
          </a:prstGeom>
          <a:solidFill>
            <a:srgbClr val="FFFF00">
              <a:alpha val="32000"/>
            </a:srgbClr>
          </a:solidFill>
          <a:ln w="3810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296" y="5967400"/>
            <a:ext cx="3854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NVIDIA </a:t>
            </a:r>
            <a:r>
              <a:rPr lang="en-US" sz="2800" dirty="0" err="1" smtClean="0">
                <a:latin typeface="Calibri"/>
                <a:cs typeface="Calibri"/>
              </a:rPr>
              <a:t>Tegra</a:t>
            </a:r>
            <a:r>
              <a:rPr lang="en-US" sz="2800" dirty="0" smtClean="0">
                <a:latin typeface="Calibri"/>
                <a:cs typeface="Calibri"/>
              </a:rPr>
              <a:t> 2 (49 mm</a:t>
            </a:r>
            <a:r>
              <a:rPr lang="en-US" sz="2800" baseline="30000" dirty="0" smtClean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)</a:t>
            </a:r>
          </a:p>
          <a:p>
            <a:pPr algn="ctr"/>
            <a:endParaRPr lang="en-US" sz="2800" dirty="0" smtClean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2154" y="5967400"/>
            <a:ext cx="3183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alibri"/>
                <a:cs typeface="Calibri"/>
              </a:rPr>
              <a:t>Apple A5 (122 mm</a:t>
            </a:r>
            <a:r>
              <a:rPr lang="en-US" sz="2800" baseline="30000" dirty="0" smtClean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)</a:t>
            </a:r>
          </a:p>
          <a:p>
            <a:pPr algn="ctr"/>
            <a:endParaRPr lang="en-US" sz="2800" dirty="0" smtClean="0">
              <a:latin typeface="Calibri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156563" y="2941609"/>
            <a:ext cx="1475849" cy="2694289"/>
          </a:xfrm>
          <a:prstGeom prst="rect">
            <a:avLst/>
          </a:prstGeom>
          <a:solidFill>
            <a:srgbClr val="FFFF00">
              <a:alpha val="32000"/>
            </a:srgbClr>
          </a:solidFill>
          <a:ln w="3810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80936" y="3688589"/>
            <a:ext cx="748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?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8837" y="3443837"/>
            <a:ext cx="748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FFFF"/>
                </a:solidFill>
              </a:rPr>
              <a:t>?</a:t>
            </a:r>
            <a:endParaRPr lang="en-US" sz="7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9" grpId="0" animBg="1"/>
      <p:bldP spid="14" grpId="0"/>
      <p:bldP spid="15" grpId="0"/>
      <p:bldP spid="16" grpId="0" animBg="1"/>
      <p:bldP spid="53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eature-extrac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102" y="3496443"/>
            <a:ext cx="1534799" cy="2271147"/>
          </a:xfrm>
          <a:prstGeom prst="rect">
            <a:avLst/>
          </a:prstGeom>
        </p:spPr>
      </p:pic>
      <p:pic>
        <p:nvPicPr>
          <p:cNvPr id="9" name="Picture 8" descr="iphone_graffiti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492" y="3496444"/>
            <a:ext cx="2250570" cy="238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for Responsiveness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257800"/>
          </a:xfrm>
        </p:spPr>
        <p:txBody>
          <a:bodyPr/>
          <a:lstStyle/>
          <a:p>
            <a:r>
              <a:rPr lang="en-US" dirty="0" smtClean="0"/>
              <a:t>Observation: Today, design for sustained performance</a:t>
            </a:r>
          </a:p>
          <a:p>
            <a:r>
              <a:rPr lang="en-US" dirty="0" smtClean="0"/>
              <a:t>But, consider emerging interactive mobile apps…</a:t>
            </a:r>
            <a:br>
              <a:rPr lang="en-US" dirty="0" smtClean="0"/>
            </a:br>
            <a:r>
              <a:rPr lang="en-US" sz="2000" dirty="0" smtClean="0"/>
              <a:t>[Clemons+ DAC’11,  </a:t>
            </a:r>
            <a:r>
              <a:rPr lang="en-US" sz="2000" dirty="0" err="1" smtClean="0"/>
              <a:t>Hartl</a:t>
            </a:r>
            <a:r>
              <a:rPr lang="en-US" sz="2000" dirty="0" smtClean="0"/>
              <a:t>+ ECV’11, </a:t>
            </a:r>
            <a:r>
              <a:rPr lang="en-US" sz="2000" dirty="0" err="1" smtClean="0"/>
              <a:t>Girod</a:t>
            </a:r>
            <a:r>
              <a:rPr lang="en-US" sz="2000" dirty="0" smtClean="0"/>
              <a:t>+ IEEE Signal Processing’11]</a:t>
            </a:r>
          </a:p>
          <a:p>
            <a:pPr lvl="1"/>
            <a:r>
              <a:rPr lang="en-US" dirty="0" smtClean="0"/>
              <a:t>Intense compute bursts in response to user input, then idle</a:t>
            </a:r>
          </a:p>
          <a:p>
            <a:pPr lvl="1"/>
            <a:r>
              <a:rPr lang="en-US" dirty="0" smtClean="0"/>
              <a:t>Humans demand sub-second response times</a:t>
            </a:r>
            <a:br>
              <a:rPr lang="en-US" dirty="0" smtClean="0"/>
            </a:br>
            <a:r>
              <a:rPr lang="en-US" sz="2000" dirty="0" smtClean="0"/>
              <a:t>[</a:t>
            </a:r>
            <a:r>
              <a:rPr lang="en-US" sz="2000" dirty="0" smtClean="0"/>
              <a:t>Doherty+ IBM TR ‘82, Yan+ DAC’05, </a:t>
            </a:r>
            <a:r>
              <a:rPr lang="en-US" sz="2000" dirty="0" err="1" smtClean="0"/>
              <a:t>Shye</a:t>
            </a:r>
            <a:r>
              <a:rPr lang="en-US" sz="2000" dirty="0" smtClean="0"/>
              <a:t>+ MICRO’09, Blake+ ISCA’10</a:t>
            </a:r>
            <a:r>
              <a:rPr lang="en-US" sz="2000" dirty="0" smtClean="0"/>
              <a:t>]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CC57-CE7D-8143-BD13-67094D272EE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Computational Sprinting</a:t>
            </a:r>
            <a:endParaRPr lang="en-US" dirty="0"/>
          </a:p>
        </p:txBody>
      </p:sp>
      <p:pic>
        <p:nvPicPr>
          <p:cNvPr id="8" name="Picture 7" descr="intuitive-object-recognit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204" y="4545196"/>
            <a:ext cx="2401673" cy="20108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877" y="4058873"/>
            <a:ext cx="2614186" cy="2335584"/>
          </a:xfrm>
          <a:prstGeom prst="rect">
            <a:avLst/>
          </a:prstGeom>
        </p:spPr>
      </p:pic>
      <p:pic>
        <p:nvPicPr>
          <p:cNvPr id="10" name="Picture 9" descr="mobile-augmented-reality-auf-dem-iphone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941" y="3530342"/>
            <a:ext cx="2278525" cy="16710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783" y="4006587"/>
            <a:ext cx="860043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6"/>
                </a:solidFill>
                <a:latin typeface="Calibri"/>
                <a:cs typeface="Calibri"/>
              </a:rPr>
              <a:t>P</a:t>
            </a:r>
            <a:r>
              <a:rPr lang="en-US" sz="3200" b="1" dirty="0" smtClean="0">
                <a:solidFill>
                  <a:schemeClr val="accent6"/>
                </a:solidFill>
                <a:latin typeface="Calibri"/>
                <a:cs typeface="Calibri"/>
              </a:rPr>
              <a:t>eak performance during sub-second bursts</a:t>
            </a:r>
            <a:br>
              <a:rPr lang="en-US" sz="3200" b="1" dirty="0" smtClean="0">
                <a:solidFill>
                  <a:schemeClr val="accent6"/>
                </a:solidFill>
                <a:latin typeface="Calibri"/>
                <a:cs typeface="Calibri"/>
              </a:rPr>
            </a:br>
            <a:r>
              <a:rPr lang="en-US" sz="3200" b="1" dirty="0" smtClean="0">
                <a:solidFill>
                  <a:schemeClr val="accent6"/>
                </a:solidFill>
                <a:latin typeface="Calibri"/>
                <a:cs typeface="Calibri"/>
              </a:rPr>
              <a:t>limits what applications can do </a:t>
            </a:r>
            <a:endParaRPr lang="en-US" sz="3200" b="1" dirty="0" smtClean="0">
              <a:solidFill>
                <a:schemeClr val="accent6"/>
              </a:solidFill>
              <a:latin typeface="Calibri"/>
              <a:cs typeface="Calibri"/>
            </a:endParaRPr>
          </a:p>
          <a:p>
            <a:pPr algn="ctr"/>
            <a:endParaRPr lang="en-US" sz="3200" dirty="0" smtClean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Sprinting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Designing for Responsiveness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CC57-CE7D-8143-BD13-67094D272EE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Chart 39"/>
          <p:cNvGraphicFramePr/>
          <p:nvPr/>
        </p:nvGraphicFramePr>
        <p:xfrm>
          <a:off x="4051299" y="1003156"/>
          <a:ext cx="4572000" cy="2140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Rectangle 46"/>
          <p:cNvSpPr/>
          <p:nvPr/>
        </p:nvSpPr>
        <p:spPr bwMode="auto">
          <a:xfrm>
            <a:off x="4476749" y="1064150"/>
            <a:ext cx="4146550" cy="193371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cxnSp>
        <p:nvCxnSpPr>
          <p:cNvPr id="130" name="Straight Connector 129"/>
          <p:cNvCxnSpPr/>
          <p:nvPr/>
        </p:nvCxnSpPr>
        <p:spPr bwMode="auto">
          <a:xfrm rot="5400000">
            <a:off x="3172002" y="1981461"/>
            <a:ext cx="206245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>
            <a:off x="4185253" y="3011892"/>
            <a:ext cx="4365482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Computational </a:t>
            </a:r>
            <a:r>
              <a:rPr lang="en-US" dirty="0" smtClean="0"/>
              <a:t>Sprinting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CC57-CE7D-8143-BD13-67094D272EE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Sprinting</a:t>
            </a:r>
            <a:endParaRPr lang="en-US" dirty="0"/>
          </a:p>
        </p:txBody>
      </p:sp>
      <p:graphicFrame>
        <p:nvGraphicFramePr>
          <p:cNvPr id="39" name="Chart 38"/>
          <p:cNvGraphicFramePr/>
          <p:nvPr/>
        </p:nvGraphicFramePr>
        <p:xfrm>
          <a:off x="4108450" y="3786384"/>
          <a:ext cx="4572000" cy="2361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4" name="Rectangle 83"/>
          <p:cNvSpPr/>
          <p:nvPr/>
        </p:nvSpPr>
        <p:spPr bwMode="auto">
          <a:xfrm>
            <a:off x="4476749" y="3930182"/>
            <a:ext cx="3857626" cy="193371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08391" y="3628336"/>
            <a:ext cx="760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</a:t>
            </a:r>
            <a:r>
              <a:rPr lang="en-US" sz="2400" baseline="-25000" dirty="0" smtClean="0"/>
              <a:t>max</a:t>
            </a:r>
            <a:endParaRPr lang="en-US" sz="2400" dirty="0"/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4257817" y="4132600"/>
            <a:ext cx="4422633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2" name="Picture 12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2252" y="1002248"/>
            <a:ext cx="540747" cy="538824"/>
          </a:xfrm>
          <a:prstGeom prst="rect">
            <a:avLst/>
          </a:prstGeom>
        </p:spPr>
      </p:pic>
      <p:sp>
        <p:nvSpPr>
          <p:cNvPr id="123" name="Rectangle 122"/>
          <p:cNvSpPr/>
          <p:nvPr/>
        </p:nvSpPr>
        <p:spPr bwMode="auto">
          <a:xfrm>
            <a:off x="364604" y="913428"/>
            <a:ext cx="2560320" cy="2560320"/>
          </a:xfrm>
          <a:prstGeom prst="rect">
            <a:avLst/>
          </a:prstGeom>
          <a:noFill/>
          <a:ln w="76200" cap="flat" cmpd="sng" algn="ctr">
            <a:solidFill>
              <a:srgbClr val="7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454814" y="1001576"/>
            <a:ext cx="2380397" cy="2375580"/>
            <a:chOff x="454814" y="1001576"/>
            <a:chExt cx="2380397" cy="2375580"/>
          </a:xfrm>
        </p:grpSpPr>
        <p:sp>
          <p:nvSpPr>
            <p:cNvPr id="107" name="Rectangle 106"/>
            <p:cNvSpPr/>
            <p:nvPr/>
          </p:nvSpPr>
          <p:spPr bwMode="auto">
            <a:xfrm>
              <a:off x="1070271" y="1001576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1683342" y="1001576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2295715" y="1001576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1070271" y="283766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1683342" y="283766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2295715" y="283766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457898" y="283766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1069573" y="2227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1682644" y="2227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2295017" y="2227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457200" y="2227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1070271" y="1611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1683342" y="1611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2295715" y="1611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457898" y="1611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454814" y="1001576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 rot="16200000">
            <a:off x="3165757" y="4870335"/>
            <a:ext cx="151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temperature</a:t>
            </a:r>
            <a:endParaRPr lang="en-US" b="1" dirty="0"/>
          </a:p>
        </p:txBody>
      </p:sp>
      <p:cxnSp>
        <p:nvCxnSpPr>
          <p:cNvPr id="135" name="Straight Connector 134"/>
          <p:cNvCxnSpPr/>
          <p:nvPr/>
        </p:nvCxnSpPr>
        <p:spPr bwMode="auto">
          <a:xfrm rot="5400000">
            <a:off x="3204882" y="4966239"/>
            <a:ext cx="206245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/>
          <p:cNvCxnSpPr/>
          <p:nvPr/>
        </p:nvCxnSpPr>
        <p:spPr bwMode="auto">
          <a:xfrm>
            <a:off x="4218133" y="5996670"/>
            <a:ext cx="4365482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7" name="TextBox 136"/>
          <p:cNvSpPr txBox="1"/>
          <p:nvPr/>
        </p:nvSpPr>
        <p:spPr>
          <a:xfrm rot="16200000">
            <a:off x="3585289" y="1843756"/>
            <a:ext cx="6797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/>
              <a:t>power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Chart 39"/>
          <p:cNvGraphicFramePr/>
          <p:nvPr/>
        </p:nvGraphicFramePr>
        <p:xfrm>
          <a:off x="4051299" y="1003156"/>
          <a:ext cx="4572000" cy="2140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Chart 38"/>
          <p:cNvGraphicFramePr/>
          <p:nvPr/>
        </p:nvGraphicFramePr>
        <p:xfrm>
          <a:off x="4108450" y="3786384"/>
          <a:ext cx="4572000" cy="2361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4" name="Rectangle 83"/>
          <p:cNvSpPr/>
          <p:nvPr/>
        </p:nvSpPr>
        <p:spPr bwMode="auto">
          <a:xfrm>
            <a:off x="5116763" y="3930182"/>
            <a:ext cx="3159125" cy="193371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094059" y="1090886"/>
            <a:ext cx="3529240" cy="1906982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Computational </a:t>
            </a:r>
            <a:r>
              <a:rPr lang="en-US" dirty="0" smtClean="0"/>
              <a:t>Sprinting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CC57-CE7D-8143-BD13-67094D272EE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Sprinting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 bwMode="auto">
          <a:xfrm>
            <a:off x="4476750" y="1050782"/>
            <a:ext cx="649224" cy="193371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476749" y="3930182"/>
            <a:ext cx="649224" cy="193371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4257817" y="4132600"/>
            <a:ext cx="4422633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3" name="Group 65"/>
          <p:cNvGrpSpPr/>
          <p:nvPr/>
        </p:nvGrpSpPr>
        <p:grpSpPr>
          <a:xfrm>
            <a:off x="452254" y="1002250"/>
            <a:ext cx="2379175" cy="2375580"/>
            <a:chOff x="5886955" y="1335405"/>
            <a:chExt cx="2413889" cy="2418842"/>
          </a:xfrm>
        </p:grpSpPr>
        <p:pic>
          <p:nvPicPr>
            <p:cNvPr id="124" name="Picture 123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6955" y="1335405"/>
              <a:ext cx="548637" cy="548637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8750" y="1335405"/>
              <a:ext cx="548637" cy="548637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6955" y="1957200"/>
              <a:ext cx="548637" cy="548637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8750" y="1957200"/>
              <a:ext cx="548637" cy="548637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6955" y="2583815"/>
              <a:ext cx="548637" cy="548637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8750" y="2583815"/>
              <a:ext cx="548637" cy="548637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6955" y="3205610"/>
              <a:ext cx="548637" cy="548637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8750" y="3205610"/>
              <a:ext cx="548637" cy="548637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30412" y="1335405"/>
              <a:ext cx="548637" cy="548637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52207" y="1335405"/>
              <a:ext cx="548637" cy="548637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30412" y="1957200"/>
              <a:ext cx="548637" cy="548637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52207" y="1957200"/>
              <a:ext cx="548637" cy="548637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30412" y="2583815"/>
              <a:ext cx="548637" cy="548637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52207" y="2583815"/>
              <a:ext cx="548637" cy="548637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30412" y="3205610"/>
              <a:ext cx="548637" cy="548637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52207" y="3205610"/>
              <a:ext cx="548637" cy="548637"/>
            </a:xfrm>
            <a:prstGeom prst="rect">
              <a:avLst/>
            </a:prstGeom>
          </p:spPr>
        </p:pic>
      </p:grpSp>
      <p:sp>
        <p:nvSpPr>
          <p:cNvPr id="140" name="Rectangle 139"/>
          <p:cNvSpPr/>
          <p:nvPr/>
        </p:nvSpPr>
        <p:spPr bwMode="auto">
          <a:xfrm>
            <a:off x="364604" y="913428"/>
            <a:ext cx="2560320" cy="2560320"/>
          </a:xfrm>
          <a:prstGeom prst="rect">
            <a:avLst/>
          </a:prstGeom>
          <a:noFill/>
          <a:ln w="76200" cap="flat" cmpd="sng" algn="ctr">
            <a:solidFill>
              <a:srgbClr val="7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454814" y="1001576"/>
            <a:ext cx="2380397" cy="2375580"/>
            <a:chOff x="454814" y="1001576"/>
            <a:chExt cx="2380397" cy="2375580"/>
          </a:xfrm>
        </p:grpSpPr>
        <p:sp>
          <p:nvSpPr>
            <p:cNvPr id="162" name="Rectangle 161"/>
            <p:cNvSpPr/>
            <p:nvPr/>
          </p:nvSpPr>
          <p:spPr bwMode="auto">
            <a:xfrm>
              <a:off x="1070271" y="1001576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1683342" y="1001576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2295715" y="1001576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1070271" y="283766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1683342" y="283766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2295715" y="283766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457898" y="283766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1069573" y="2227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1682644" y="2227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2295017" y="2227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457200" y="2227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1070271" y="1611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1683342" y="1611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2295715" y="1611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457898" y="1611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454814" y="1001576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</p:grpSp>
      <p:sp>
        <p:nvSpPr>
          <p:cNvPr id="179" name="TextBox 178"/>
          <p:cNvSpPr txBox="1"/>
          <p:nvPr/>
        </p:nvSpPr>
        <p:spPr>
          <a:xfrm rot="16200000">
            <a:off x="3165757" y="4870335"/>
            <a:ext cx="151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temperature</a:t>
            </a:r>
            <a:endParaRPr lang="en-US" b="1" dirty="0"/>
          </a:p>
        </p:txBody>
      </p:sp>
      <p:cxnSp>
        <p:nvCxnSpPr>
          <p:cNvPr id="180" name="Straight Connector 179"/>
          <p:cNvCxnSpPr/>
          <p:nvPr/>
        </p:nvCxnSpPr>
        <p:spPr bwMode="auto">
          <a:xfrm rot="5400000">
            <a:off x="3172002" y="1981461"/>
            <a:ext cx="206245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/>
          <p:nvPr/>
        </p:nvCxnSpPr>
        <p:spPr bwMode="auto">
          <a:xfrm>
            <a:off x="4185253" y="3011892"/>
            <a:ext cx="4365482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/>
          <p:nvPr/>
        </p:nvCxnSpPr>
        <p:spPr bwMode="auto">
          <a:xfrm rot="5400000">
            <a:off x="3204882" y="4966239"/>
            <a:ext cx="206245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Straight Connector 182"/>
          <p:cNvCxnSpPr/>
          <p:nvPr/>
        </p:nvCxnSpPr>
        <p:spPr bwMode="auto">
          <a:xfrm>
            <a:off x="4218133" y="5996670"/>
            <a:ext cx="4365482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4" name="TextBox 183"/>
          <p:cNvSpPr txBox="1"/>
          <p:nvPr/>
        </p:nvSpPr>
        <p:spPr>
          <a:xfrm>
            <a:off x="3508391" y="3628336"/>
            <a:ext cx="760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</a:t>
            </a:r>
            <a:r>
              <a:rPr lang="en-US" sz="2400" baseline="-25000" dirty="0" smtClean="0"/>
              <a:t>max</a:t>
            </a:r>
            <a:endParaRPr lang="en-US" sz="2400" dirty="0"/>
          </a:p>
        </p:txBody>
      </p:sp>
      <p:sp>
        <p:nvSpPr>
          <p:cNvPr id="185" name="TextBox 184"/>
          <p:cNvSpPr txBox="1"/>
          <p:nvPr/>
        </p:nvSpPr>
        <p:spPr>
          <a:xfrm rot="16200000">
            <a:off x="3585289" y="1843756"/>
            <a:ext cx="6797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/>
              <a:t>power</a:t>
            </a:r>
            <a:endParaRPr lang="en-US" b="1" dirty="0"/>
          </a:p>
        </p:txBody>
      </p:sp>
      <p:sp>
        <p:nvSpPr>
          <p:cNvPr id="187" name="TextBox 186"/>
          <p:cNvSpPr txBox="1"/>
          <p:nvPr/>
        </p:nvSpPr>
        <p:spPr>
          <a:xfrm>
            <a:off x="5264473" y="1090885"/>
            <a:ext cx="8467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/>
              <a:t>N cores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Chart 38"/>
          <p:cNvGraphicFramePr/>
          <p:nvPr/>
        </p:nvGraphicFramePr>
        <p:xfrm>
          <a:off x="4108450" y="3786384"/>
          <a:ext cx="4572000" cy="2361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" name="Chart 39"/>
          <p:cNvGraphicFramePr/>
          <p:nvPr/>
        </p:nvGraphicFramePr>
        <p:xfrm>
          <a:off x="4051299" y="1003156"/>
          <a:ext cx="4572000" cy="2140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4" name="Rectangle 83"/>
          <p:cNvSpPr/>
          <p:nvPr/>
        </p:nvSpPr>
        <p:spPr bwMode="auto">
          <a:xfrm>
            <a:off x="6952982" y="3844649"/>
            <a:ext cx="1349641" cy="1933718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6906359" y="1064150"/>
            <a:ext cx="1716939" cy="1933718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5143500" y="3930182"/>
            <a:ext cx="1865503" cy="193371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5094058" y="1064150"/>
            <a:ext cx="1858924" cy="193371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Computational </a:t>
            </a:r>
            <a:r>
              <a:rPr lang="en-US" dirty="0" smtClean="0"/>
              <a:t>Sprinting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CC57-CE7D-8143-BD13-67094D272EE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Sprinting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4257817" y="4132600"/>
            <a:ext cx="4422633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6" name="Picture 7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2252" y="1002248"/>
            <a:ext cx="540747" cy="538824"/>
          </a:xfrm>
          <a:prstGeom prst="rect">
            <a:avLst/>
          </a:prstGeom>
        </p:spPr>
      </p:pic>
      <p:pic>
        <p:nvPicPr>
          <p:cNvPr id="77" name="Picture 7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65105" y="1002248"/>
            <a:ext cx="540747" cy="538824"/>
          </a:xfrm>
          <a:prstGeom prst="rect">
            <a:avLst/>
          </a:prstGeom>
        </p:spPr>
      </p:pic>
      <p:pic>
        <p:nvPicPr>
          <p:cNvPr id="78" name="Picture 7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2252" y="1612921"/>
            <a:ext cx="540747" cy="538824"/>
          </a:xfrm>
          <a:prstGeom prst="rect">
            <a:avLst/>
          </a:prstGeom>
        </p:spPr>
      </p:pic>
      <p:pic>
        <p:nvPicPr>
          <p:cNvPr id="79" name="Picture 7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65105" y="1612921"/>
            <a:ext cx="540747" cy="538824"/>
          </a:xfrm>
          <a:prstGeom prst="rect">
            <a:avLst/>
          </a:prstGeom>
        </p:spPr>
      </p:pic>
      <p:pic>
        <p:nvPicPr>
          <p:cNvPr id="81" name="Picture 8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2252" y="2228328"/>
            <a:ext cx="540747" cy="538824"/>
          </a:xfrm>
          <a:prstGeom prst="rect">
            <a:avLst/>
          </a:prstGeom>
        </p:spPr>
      </p:pic>
      <p:pic>
        <p:nvPicPr>
          <p:cNvPr id="82" name="Picture 8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65105" y="2228328"/>
            <a:ext cx="540747" cy="538824"/>
          </a:xfrm>
          <a:prstGeom prst="rect">
            <a:avLst/>
          </a:prstGeom>
        </p:spPr>
      </p:pic>
      <p:pic>
        <p:nvPicPr>
          <p:cNvPr id="83" name="Picture 8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2252" y="2839001"/>
            <a:ext cx="540747" cy="538824"/>
          </a:xfrm>
          <a:prstGeom prst="rect">
            <a:avLst/>
          </a:prstGeom>
        </p:spPr>
      </p:pic>
      <p:pic>
        <p:nvPicPr>
          <p:cNvPr id="85" name="Picture 8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65105" y="2839001"/>
            <a:ext cx="540747" cy="538824"/>
          </a:xfrm>
          <a:prstGeom prst="rect">
            <a:avLst/>
          </a:prstGeom>
        </p:spPr>
      </p:pic>
      <p:pic>
        <p:nvPicPr>
          <p:cNvPr id="86" name="Picture 8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77827" y="1002248"/>
            <a:ext cx="540747" cy="538824"/>
          </a:xfrm>
          <a:prstGeom prst="rect">
            <a:avLst/>
          </a:prstGeom>
        </p:spPr>
      </p:pic>
      <p:pic>
        <p:nvPicPr>
          <p:cNvPr id="87" name="Picture 8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290680" y="1002248"/>
            <a:ext cx="540747" cy="538824"/>
          </a:xfrm>
          <a:prstGeom prst="rect">
            <a:avLst/>
          </a:prstGeom>
        </p:spPr>
      </p:pic>
      <p:pic>
        <p:nvPicPr>
          <p:cNvPr id="88" name="Picture 8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77827" y="1612921"/>
            <a:ext cx="540747" cy="538824"/>
          </a:xfrm>
          <a:prstGeom prst="rect">
            <a:avLst/>
          </a:prstGeom>
        </p:spPr>
      </p:pic>
      <p:pic>
        <p:nvPicPr>
          <p:cNvPr id="89" name="Picture 8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290680" y="1612921"/>
            <a:ext cx="540747" cy="538824"/>
          </a:xfrm>
          <a:prstGeom prst="rect">
            <a:avLst/>
          </a:prstGeom>
        </p:spPr>
      </p:pic>
      <p:pic>
        <p:nvPicPr>
          <p:cNvPr id="90" name="Picture 8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77827" y="2228328"/>
            <a:ext cx="540747" cy="538824"/>
          </a:xfrm>
          <a:prstGeom prst="rect">
            <a:avLst/>
          </a:prstGeom>
        </p:spPr>
      </p:pic>
      <p:pic>
        <p:nvPicPr>
          <p:cNvPr id="91" name="Picture 9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290680" y="2228328"/>
            <a:ext cx="540747" cy="538824"/>
          </a:xfrm>
          <a:prstGeom prst="rect">
            <a:avLst/>
          </a:prstGeom>
        </p:spPr>
      </p:pic>
      <p:pic>
        <p:nvPicPr>
          <p:cNvPr id="92" name="Picture 9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77827" y="2839001"/>
            <a:ext cx="540747" cy="538824"/>
          </a:xfrm>
          <a:prstGeom prst="rect">
            <a:avLst/>
          </a:prstGeom>
        </p:spPr>
      </p:pic>
      <p:pic>
        <p:nvPicPr>
          <p:cNvPr id="93" name="Picture 9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290680" y="2839001"/>
            <a:ext cx="540747" cy="538824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 bwMode="auto">
          <a:xfrm>
            <a:off x="364604" y="913428"/>
            <a:ext cx="2560320" cy="2560320"/>
          </a:xfrm>
          <a:prstGeom prst="rect">
            <a:avLst/>
          </a:prstGeom>
          <a:noFill/>
          <a:ln w="76200" cap="flat" cmpd="sng" algn="ctr">
            <a:solidFill>
              <a:srgbClr val="7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457200" y="1001576"/>
            <a:ext cx="2378011" cy="2375580"/>
            <a:chOff x="457200" y="1001576"/>
            <a:chExt cx="2378011" cy="2375580"/>
          </a:xfrm>
        </p:grpSpPr>
        <p:sp>
          <p:nvSpPr>
            <p:cNvPr id="96" name="Rectangle 95"/>
            <p:cNvSpPr/>
            <p:nvPr/>
          </p:nvSpPr>
          <p:spPr bwMode="auto">
            <a:xfrm>
              <a:off x="1070271" y="1001576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1683342" y="1001576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295715" y="1001576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1070271" y="283766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1683342" y="283766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2295715" y="283766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457898" y="283766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1069573" y="2227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1682644" y="2227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2295017" y="2227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457200" y="2227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1070271" y="1611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1683342" y="1611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2295715" y="1611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457898" y="1611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</p:grpSp>
      <p:sp>
        <p:nvSpPr>
          <p:cNvPr id="133" name="TextBox 132"/>
          <p:cNvSpPr txBox="1"/>
          <p:nvPr/>
        </p:nvSpPr>
        <p:spPr>
          <a:xfrm rot="16200000">
            <a:off x="3165757" y="4870335"/>
            <a:ext cx="151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temperature</a:t>
            </a:r>
            <a:endParaRPr lang="en-US" b="1" dirty="0"/>
          </a:p>
        </p:txBody>
      </p:sp>
      <p:cxnSp>
        <p:nvCxnSpPr>
          <p:cNvPr id="134" name="Straight Connector 133"/>
          <p:cNvCxnSpPr/>
          <p:nvPr/>
        </p:nvCxnSpPr>
        <p:spPr bwMode="auto">
          <a:xfrm rot="5400000">
            <a:off x="3172002" y="1981461"/>
            <a:ext cx="206245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Straight Connector 134"/>
          <p:cNvCxnSpPr/>
          <p:nvPr/>
        </p:nvCxnSpPr>
        <p:spPr bwMode="auto">
          <a:xfrm>
            <a:off x="4185253" y="3011892"/>
            <a:ext cx="4365482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/>
          <p:cNvCxnSpPr/>
          <p:nvPr/>
        </p:nvCxnSpPr>
        <p:spPr bwMode="auto">
          <a:xfrm rot="5400000">
            <a:off x="3204882" y="4966239"/>
            <a:ext cx="206245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/>
          <p:nvPr/>
        </p:nvCxnSpPr>
        <p:spPr bwMode="auto">
          <a:xfrm>
            <a:off x="4218133" y="5996670"/>
            <a:ext cx="4365482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8" name="TextBox 137"/>
          <p:cNvSpPr txBox="1"/>
          <p:nvPr/>
        </p:nvSpPr>
        <p:spPr>
          <a:xfrm>
            <a:off x="3508391" y="3628336"/>
            <a:ext cx="760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</a:t>
            </a:r>
            <a:r>
              <a:rPr lang="en-US" sz="2400" baseline="-25000" dirty="0" smtClean="0"/>
              <a:t>max</a:t>
            </a:r>
            <a:endParaRPr lang="en-US" sz="2400" dirty="0"/>
          </a:p>
        </p:txBody>
      </p:sp>
      <p:sp>
        <p:nvSpPr>
          <p:cNvPr id="139" name="TextBox 138"/>
          <p:cNvSpPr txBox="1"/>
          <p:nvPr/>
        </p:nvSpPr>
        <p:spPr>
          <a:xfrm rot="16200000">
            <a:off x="3585289" y="1843756"/>
            <a:ext cx="6797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/>
              <a:t>power</a:t>
            </a:r>
            <a:endParaRPr lang="en-US" b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5264473" y="1090885"/>
            <a:ext cx="8467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/>
              <a:t>N cores</a:t>
            </a:r>
            <a:endParaRPr lang="en-US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5913899" y="1874115"/>
            <a:ext cx="6800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/>
              <a:t>1 c</a:t>
            </a:r>
            <a:r>
              <a:rPr lang="en-US" b="1" dirty="0" smtClean="0"/>
              <a:t>ore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Chart 38"/>
          <p:cNvGraphicFramePr/>
          <p:nvPr/>
        </p:nvGraphicFramePr>
        <p:xfrm>
          <a:off x="4108450" y="3786384"/>
          <a:ext cx="4572000" cy="2361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" name="Chart 39"/>
          <p:cNvGraphicFramePr/>
          <p:nvPr/>
        </p:nvGraphicFramePr>
        <p:xfrm>
          <a:off x="4051299" y="1003156"/>
          <a:ext cx="4572000" cy="2140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4" name="Rectangle 83"/>
          <p:cNvSpPr/>
          <p:nvPr/>
        </p:nvSpPr>
        <p:spPr bwMode="auto">
          <a:xfrm>
            <a:off x="6952982" y="3930182"/>
            <a:ext cx="1349641" cy="1933718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6906359" y="1077518"/>
            <a:ext cx="1716939" cy="1933718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Computational </a:t>
            </a:r>
            <a:r>
              <a:rPr lang="en-US" dirty="0" smtClean="0"/>
              <a:t>Sprinting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CC57-CE7D-8143-BD13-67094D272EE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Sprinting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4257817" y="4132600"/>
            <a:ext cx="4422633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Rectangle 91"/>
          <p:cNvSpPr/>
          <p:nvPr/>
        </p:nvSpPr>
        <p:spPr bwMode="auto">
          <a:xfrm>
            <a:off x="457898" y="1003156"/>
            <a:ext cx="539496" cy="539496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457200" y="1001576"/>
            <a:ext cx="2378011" cy="2375580"/>
            <a:chOff x="457200" y="1001576"/>
            <a:chExt cx="2378011" cy="2375580"/>
          </a:xfrm>
        </p:grpSpPr>
        <p:sp>
          <p:nvSpPr>
            <p:cNvPr id="96" name="Rectangle 95"/>
            <p:cNvSpPr/>
            <p:nvPr/>
          </p:nvSpPr>
          <p:spPr bwMode="auto">
            <a:xfrm>
              <a:off x="1070271" y="1001576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1683342" y="1001576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2295715" y="1001576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1070271" y="283766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1683342" y="283766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2295715" y="283766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457898" y="283766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1069573" y="2227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1682644" y="2227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2295017" y="2227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457200" y="2227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1070271" y="1611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1683342" y="1611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2295715" y="1611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457898" y="1611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</p:grpSp>
      <p:pic>
        <p:nvPicPr>
          <p:cNvPr id="126" name="Picture 12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2252" y="1002248"/>
            <a:ext cx="540747" cy="538824"/>
          </a:xfrm>
          <a:prstGeom prst="rect">
            <a:avLst/>
          </a:prstGeom>
        </p:spPr>
      </p:pic>
      <p:sp>
        <p:nvSpPr>
          <p:cNvPr id="127" name="Rectangle 126"/>
          <p:cNvSpPr/>
          <p:nvPr/>
        </p:nvSpPr>
        <p:spPr bwMode="auto">
          <a:xfrm>
            <a:off x="364604" y="913428"/>
            <a:ext cx="2560320" cy="2560320"/>
          </a:xfrm>
          <a:prstGeom prst="rect">
            <a:avLst/>
          </a:prstGeom>
          <a:noFill/>
          <a:ln w="76200" cap="flat" cmpd="sng" algn="ctr">
            <a:solidFill>
              <a:srgbClr val="7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29" name="TextBox 128"/>
          <p:cNvSpPr txBox="1"/>
          <p:nvPr/>
        </p:nvSpPr>
        <p:spPr>
          <a:xfrm rot="16200000">
            <a:off x="3165757" y="4870335"/>
            <a:ext cx="151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temperature</a:t>
            </a:r>
            <a:endParaRPr lang="en-US" b="1" dirty="0"/>
          </a:p>
        </p:txBody>
      </p:sp>
      <p:cxnSp>
        <p:nvCxnSpPr>
          <p:cNvPr id="130" name="Straight Connector 129"/>
          <p:cNvCxnSpPr/>
          <p:nvPr/>
        </p:nvCxnSpPr>
        <p:spPr bwMode="auto">
          <a:xfrm rot="5400000">
            <a:off x="3172002" y="1981461"/>
            <a:ext cx="206245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>
            <a:off x="4185253" y="3011892"/>
            <a:ext cx="4365482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 rot="5400000">
            <a:off x="3204882" y="4966239"/>
            <a:ext cx="206245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/>
          <p:cNvCxnSpPr/>
          <p:nvPr/>
        </p:nvCxnSpPr>
        <p:spPr bwMode="auto">
          <a:xfrm>
            <a:off x="4218133" y="5996670"/>
            <a:ext cx="4365482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TextBox 133"/>
          <p:cNvSpPr txBox="1"/>
          <p:nvPr/>
        </p:nvSpPr>
        <p:spPr>
          <a:xfrm>
            <a:off x="3508391" y="3628336"/>
            <a:ext cx="760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</a:t>
            </a:r>
            <a:r>
              <a:rPr lang="en-US" sz="2400" baseline="-25000" dirty="0" smtClean="0"/>
              <a:t>max</a:t>
            </a:r>
            <a:endParaRPr lang="en-US" sz="2400" dirty="0"/>
          </a:p>
        </p:txBody>
      </p:sp>
      <p:sp>
        <p:nvSpPr>
          <p:cNvPr id="135" name="TextBox 134"/>
          <p:cNvSpPr txBox="1"/>
          <p:nvPr/>
        </p:nvSpPr>
        <p:spPr>
          <a:xfrm rot="16200000">
            <a:off x="3585289" y="1843756"/>
            <a:ext cx="6797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/>
              <a:t>power</a:t>
            </a:r>
            <a:endParaRPr lang="en-US" b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5264473" y="1090885"/>
            <a:ext cx="8467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/>
              <a:t>N cores</a:t>
            </a:r>
            <a:endParaRPr lang="en-US" b="1" dirty="0"/>
          </a:p>
        </p:txBody>
      </p:sp>
      <p:sp>
        <p:nvSpPr>
          <p:cNvPr id="137" name="TextBox 136"/>
          <p:cNvSpPr txBox="1"/>
          <p:nvPr/>
        </p:nvSpPr>
        <p:spPr>
          <a:xfrm>
            <a:off x="5913899" y="1874115"/>
            <a:ext cx="6800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/>
              <a:t>1 c</a:t>
            </a:r>
            <a:r>
              <a:rPr lang="en-US" b="1" dirty="0" smtClean="0"/>
              <a:t>ore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47" grpId="0" animBg="1"/>
      <p:bldP spid="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2921001" y="3180833"/>
            <a:ext cx="576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Only small duration available for sprinting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Why?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39" name="Chart 38"/>
          <p:cNvGraphicFramePr/>
          <p:nvPr/>
        </p:nvGraphicFramePr>
        <p:xfrm>
          <a:off x="4108450" y="3786384"/>
          <a:ext cx="4572000" cy="2361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" name="Chart 39"/>
          <p:cNvGraphicFramePr/>
          <p:nvPr/>
        </p:nvGraphicFramePr>
        <p:xfrm>
          <a:off x="4051299" y="1003156"/>
          <a:ext cx="4572000" cy="2140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Computational </a:t>
            </a:r>
            <a:r>
              <a:rPr lang="en-US" dirty="0" smtClean="0"/>
              <a:t>Sprinting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CC57-CE7D-8143-BD13-67094D272EE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Sprinting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4257817" y="4132600"/>
            <a:ext cx="4422633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0" name="Group 69"/>
          <p:cNvGrpSpPr/>
          <p:nvPr/>
        </p:nvGrpSpPr>
        <p:grpSpPr>
          <a:xfrm>
            <a:off x="457200" y="1001576"/>
            <a:ext cx="2378011" cy="2375580"/>
            <a:chOff x="723166" y="4403888"/>
            <a:chExt cx="2378011" cy="2375580"/>
          </a:xfrm>
        </p:grpSpPr>
        <p:sp>
          <p:nvSpPr>
            <p:cNvPr id="71" name="Rectangle 70"/>
            <p:cNvSpPr/>
            <p:nvPr/>
          </p:nvSpPr>
          <p:spPr bwMode="auto">
            <a:xfrm>
              <a:off x="1336237" y="440388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949308" y="440388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561681" y="440388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336237" y="6239972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1949308" y="6239972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561681" y="6239972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723864" y="6239972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1335539" y="562993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948610" y="562993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560983" y="562993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723166" y="562993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336237" y="501393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1949308" y="501393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2561681" y="501393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723864" y="501393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</p:grpSp>
      <p:pic>
        <p:nvPicPr>
          <p:cNvPr id="87" name="Picture 8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2252" y="1002248"/>
            <a:ext cx="540747" cy="538824"/>
          </a:xfrm>
          <a:prstGeom prst="rect">
            <a:avLst/>
          </a:prstGeom>
        </p:spPr>
      </p:pic>
      <p:sp>
        <p:nvSpPr>
          <p:cNvPr id="119" name="Rectangle 118"/>
          <p:cNvSpPr/>
          <p:nvPr/>
        </p:nvSpPr>
        <p:spPr bwMode="auto">
          <a:xfrm>
            <a:off x="364604" y="913428"/>
            <a:ext cx="2560320" cy="2560320"/>
          </a:xfrm>
          <a:prstGeom prst="rect">
            <a:avLst/>
          </a:prstGeom>
          <a:noFill/>
          <a:ln w="76200" cap="flat" cmpd="sng" algn="ctr">
            <a:solidFill>
              <a:srgbClr val="7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454814" y="1001576"/>
            <a:ext cx="539496" cy="539496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22" name="TextBox 121"/>
          <p:cNvSpPr txBox="1"/>
          <p:nvPr/>
        </p:nvSpPr>
        <p:spPr>
          <a:xfrm rot="16200000">
            <a:off x="3585289" y="1843756"/>
            <a:ext cx="67976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/>
              <a:t>power</a:t>
            </a:r>
            <a:endParaRPr lang="en-US" b="1" dirty="0"/>
          </a:p>
        </p:txBody>
      </p:sp>
      <p:sp>
        <p:nvSpPr>
          <p:cNvPr id="123" name="TextBox 122"/>
          <p:cNvSpPr txBox="1"/>
          <p:nvPr/>
        </p:nvSpPr>
        <p:spPr>
          <a:xfrm rot="16200000">
            <a:off x="3165757" y="4870335"/>
            <a:ext cx="151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temperature</a:t>
            </a:r>
            <a:endParaRPr lang="en-US" b="1" dirty="0"/>
          </a:p>
        </p:txBody>
      </p:sp>
      <p:cxnSp>
        <p:nvCxnSpPr>
          <p:cNvPr id="124" name="Straight Connector 123"/>
          <p:cNvCxnSpPr/>
          <p:nvPr/>
        </p:nvCxnSpPr>
        <p:spPr bwMode="auto">
          <a:xfrm rot="5400000">
            <a:off x="3172002" y="1981461"/>
            <a:ext cx="206245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>
            <a:off x="4185253" y="3011892"/>
            <a:ext cx="4365482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 rot="5400000">
            <a:off x="3204882" y="4966239"/>
            <a:ext cx="206245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>
            <a:off x="4218133" y="5996670"/>
            <a:ext cx="4365482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8" name="Rectangle 127"/>
          <p:cNvSpPr/>
          <p:nvPr/>
        </p:nvSpPr>
        <p:spPr bwMode="auto">
          <a:xfrm>
            <a:off x="4524047" y="4011830"/>
            <a:ext cx="674639" cy="1984840"/>
          </a:xfrm>
          <a:prstGeom prst="rect">
            <a:avLst/>
          </a:prstGeom>
          <a:solidFill>
            <a:schemeClr val="accent6">
              <a:alpha val="54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508391" y="3628336"/>
            <a:ext cx="760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</a:t>
            </a:r>
            <a:r>
              <a:rPr lang="en-US" sz="2400" baseline="-25000" dirty="0" smtClean="0"/>
              <a:t>max</a:t>
            </a:r>
            <a:endParaRPr lang="en-US" sz="2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264473" y="1090885"/>
            <a:ext cx="8467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/>
              <a:t>N cores</a:t>
            </a:r>
            <a:endParaRPr lang="en-US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5913899" y="1874115"/>
            <a:ext cx="6800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/>
              <a:t>1 c</a:t>
            </a:r>
            <a:r>
              <a:rPr lang="en-US" b="1" dirty="0" smtClean="0"/>
              <a:t>ore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Sprint Duration: </a:t>
            </a:r>
            <a:br>
              <a:rPr lang="en-US" dirty="0" smtClean="0"/>
            </a:br>
            <a:r>
              <a:rPr lang="en-US" dirty="0" smtClean="0"/>
              <a:t>Role of Thermal Capacitance</a:t>
            </a:r>
            <a:endParaRPr lang="en-US" dirty="0"/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457200" y="1164223"/>
            <a:ext cx="5559014" cy="5131974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</a:pPr>
            <a:r>
              <a:rPr lang="en-US" dirty="0" smtClean="0"/>
              <a:t>Current</a:t>
            </a:r>
            <a:r>
              <a:rPr lang="en-US" dirty="0" smtClean="0"/>
              <a:t> systems designed for thermal </a:t>
            </a:r>
            <a:r>
              <a:rPr lang="en-US" b="1" i="1" dirty="0" smtClean="0">
                <a:solidFill>
                  <a:srgbClr val="FF0000"/>
                </a:solidFill>
              </a:rPr>
              <a:t>conductivity</a:t>
            </a:r>
          </a:p>
          <a:p>
            <a:pPr lvl="1">
              <a:spcBef>
                <a:spcPts val="576"/>
              </a:spcBef>
            </a:pPr>
            <a:r>
              <a:rPr lang="en-US" dirty="0" smtClean="0"/>
              <a:t>Limited </a:t>
            </a:r>
            <a:r>
              <a:rPr lang="en-US" dirty="0" smtClean="0"/>
              <a:t>capacitance</a:t>
            </a:r>
            <a:r>
              <a:rPr lang="en-US" dirty="0" smtClean="0"/>
              <a:t> close to die</a:t>
            </a:r>
          </a:p>
          <a:p>
            <a:pPr lvl="1">
              <a:spcBef>
                <a:spcPts val="576"/>
              </a:spcBef>
            </a:pPr>
            <a:endParaRPr lang="en-US" dirty="0" smtClean="0"/>
          </a:p>
          <a:p>
            <a:pPr lvl="1">
              <a:spcBef>
                <a:spcPts val="576"/>
              </a:spcBef>
              <a:buNone/>
            </a:pPr>
            <a:r>
              <a:rPr lang="en-US" dirty="0" smtClean="0"/>
              <a:t> </a:t>
            </a:r>
          </a:p>
          <a:p>
            <a:pPr>
              <a:spcBef>
                <a:spcPts val="576"/>
              </a:spcBef>
            </a:pPr>
            <a:r>
              <a:rPr lang="en-US" dirty="0" smtClean="0"/>
              <a:t>To design for sprinting, add </a:t>
            </a:r>
            <a:br>
              <a:rPr lang="en-US" dirty="0" smtClean="0"/>
            </a:br>
            <a:r>
              <a:rPr lang="en-US" dirty="0" smtClean="0"/>
              <a:t>thermal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capacitance </a:t>
            </a:r>
            <a:r>
              <a:rPr lang="en-US" dirty="0" smtClean="0">
                <a:solidFill>
                  <a:srgbClr val="000000"/>
                </a:solidFill>
              </a:rPr>
              <a:t>close to die</a:t>
            </a:r>
            <a:endParaRPr lang="en-US" i="1" dirty="0" smtClean="0">
              <a:solidFill>
                <a:srgbClr val="FF0000"/>
              </a:solidFill>
            </a:endParaRPr>
          </a:p>
          <a:p>
            <a:pPr lvl="1">
              <a:spcBef>
                <a:spcPts val="576"/>
              </a:spcBef>
            </a:pPr>
            <a:r>
              <a:rPr lang="en-US" dirty="0" smtClean="0"/>
              <a:t>E</a:t>
            </a:r>
            <a:r>
              <a:rPr lang="en-US" dirty="0" smtClean="0"/>
              <a:t>xploit </a:t>
            </a:r>
            <a:r>
              <a:rPr lang="en-US" dirty="0" smtClean="0"/>
              <a:t>latent heat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 smtClean="0"/>
              <a:t>phase </a:t>
            </a:r>
            <a:r>
              <a:rPr lang="en-US" dirty="0" smtClean="0"/>
              <a:t>change material (PCM)</a:t>
            </a:r>
          </a:p>
          <a:p>
            <a:pPr>
              <a:spcBef>
                <a:spcPts val="576"/>
              </a:spcBef>
              <a:buNone/>
            </a:pPr>
            <a:r>
              <a:rPr lang="en-US" sz="1600" b="1" dirty="0" smtClean="0"/>
              <a:t>    	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CC57-CE7D-8143-BD13-67094D272EE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Sprinting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6016214" y="1356328"/>
            <a:ext cx="2571411" cy="1337058"/>
            <a:chOff x="1079842" y="2031268"/>
            <a:chExt cx="2571411" cy="1337058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425756" y="2529956"/>
              <a:ext cx="1990704" cy="83837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971075" y="2529955"/>
              <a:ext cx="900066" cy="62601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32" charset="-128"/>
                </a:rPr>
                <a:t>Die</a:t>
              </a:r>
            </a:p>
          </p:txBody>
        </p:sp>
        <p:cxnSp>
          <p:nvCxnSpPr>
            <p:cNvPr id="61" name="Straight Connector 60"/>
            <p:cNvCxnSpPr/>
            <p:nvPr/>
          </p:nvCxnSpPr>
          <p:spPr bwMode="auto">
            <a:xfrm flipV="1">
              <a:off x="1079842" y="2529955"/>
              <a:ext cx="2571409" cy="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1" name="Group 70"/>
            <p:cNvGrpSpPr/>
            <p:nvPr/>
          </p:nvGrpSpPr>
          <p:grpSpPr>
            <a:xfrm>
              <a:off x="1094924" y="2048610"/>
              <a:ext cx="123035" cy="482139"/>
              <a:chOff x="1063174" y="2048610"/>
              <a:chExt cx="123035" cy="482139"/>
            </a:xfrm>
          </p:grpSpPr>
          <p:cxnSp>
            <p:nvCxnSpPr>
              <p:cNvPr id="63" name="Straight Connector 62"/>
              <p:cNvCxnSpPr/>
              <p:nvPr/>
            </p:nvCxnSpPr>
            <p:spPr bwMode="auto">
              <a:xfrm rot="5400000" flipH="1" flipV="1">
                <a:off x="822898" y="2288886"/>
                <a:ext cx="482139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 rot="5400000" flipH="1" flipV="1">
                <a:off x="988996" y="2245029"/>
                <a:ext cx="392837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2" name="Group 71"/>
            <p:cNvGrpSpPr/>
            <p:nvPr/>
          </p:nvGrpSpPr>
          <p:grpSpPr>
            <a:xfrm flipH="1">
              <a:off x="3512340" y="2031268"/>
              <a:ext cx="123035" cy="482139"/>
              <a:chOff x="1063174" y="2048610"/>
              <a:chExt cx="123035" cy="482139"/>
            </a:xfrm>
          </p:grpSpPr>
          <p:cxnSp>
            <p:nvCxnSpPr>
              <p:cNvPr id="73" name="Straight Connector 72"/>
              <p:cNvCxnSpPr/>
              <p:nvPr/>
            </p:nvCxnSpPr>
            <p:spPr bwMode="auto">
              <a:xfrm rot="5400000" flipH="1" flipV="1">
                <a:off x="822898" y="2288886"/>
                <a:ext cx="482139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 rot="5400000" flipH="1" flipV="1">
                <a:off x="988996" y="2245029"/>
                <a:ext cx="392837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76" name="Straight Connector 75"/>
            <p:cNvCxnSpPr/>
            <p:nvPr/>
          </p:nvCxnSpPr>
          <p:spPr bwMode="auto">
            <a:xfrm rot="5400000" flipH="1" flipV="1">
              <a:off x="1229954" y="2230841"/>
              <a:ext cx="393192" cy="158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rot="5400000" flipH="1" flipV="1">
              <a:off x="1351579" y="2231457"/>
              <a:ext cx="392837" cy="158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 rot="10800000" flipV="1">
              <a:off x="1425757" y="2047820"/>
              <a:ext cx="121451" cy="158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30" name="Group 129"/>
            <p:cNvGrpSpPr/>
            <p:nvPr/>
          </p:nvGrpSpPr>
          <p:grpSpPr>
            <a:xfrm>
              <a:off x="1771831" y="2035039"/>
              <a:ext cx="123036" cy="393630"/>
              <a:chOff x="1425756" y="2035039"/>
              <a:chExt cx="123036" cy="393630"/>
            </a:xfrm>
          </p:grpSpPr>
          <p:cxnSp>
            <p:nvCxnSpPr>
              <p:cNvPr id="131" name="Straight Connector 130"/>
              <p:cNvCxnSpPr/>
              <p:nvPr/>
            </p:nvCxnSpPr>
            <p:spPr bwMode="auto">
              <a:xfrm rot="5400000" flipH="1" flipV="1">
                <a:off x="1229954" y="2230841"/>
                <a:ext cx="393192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2" name="Straight Connector 131"/>
              <p:cNvCxnSpPr/>
              <p:nvPr/>
            </p:nvCxnSpPr>
            <p:spPr bwMode="auto">
              <a:xfrm rot="5400000" flipH="1" flipV="1">
                <a:off x="1351579" y="2231457"/>
                <a:ext cx="392837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Straight Connector 132"/>
              <p:cNvCxnSpPr/>
              <p:nvPr/>
            </p:nvCxnSpPr>
            <p:spPr bwMode="auto">
              <a:xfrm rot="10800000" flipV="1">
                <a:off x="1425757" y="2047820"/>
                <a:ext cx="121451" cy="158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4" name="Group 133"/>
            <p:cNvGrpSpPr/>
            <p:nvPr/>
          </p:nvGrpSpPr>
          <p:grpSpPr>
            <a:xfrm>
              <a:off x="2117906" y="2035039"/>
              <a:ext cx="123036" cy="393630"/>
              <a:chOff x="1425756" y="2035039"/>
              <a:chExt cx="123036" cy="393630"/>
            </a:xfrm>
          </p:grpSpPr>
          <p:cxnSp>
            <p:nvCxnSpPr>
              <p:cNvPr id="135" name="Straight Connector 134"/>
              <p:cNvCxnSpPr/>
              <p:nvPr/>
            </p:nvCxnSpPr>
            <p:spPr bwMode="auto">
              <a:xfrm rot="5400000" flipH="1" flipV="1">
                <a:off x="1229954" y="2230841"/>
                <a:ext cx="393192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Straight Connector 135"/>
              <p:cNvCxnSpPr/>
              <p:nvPr/>
            </p:nvCxnSpPr>
            <p:spPr bwMode="auto">
              <a:xfrm rot="5400000" flipH="1" flipV="1">
                <a:off x="1351579" y="2231457"/>
                <a:ext cx="392837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Straight Connector 136"/>
              <p:cNvCxnSpPr/>
              <p:nvPr/>
            </p:nvCxnSpPr>
            <p:spPr bwMode="auto">
              <a:xfrm rot="10800000" flipV="1">
                <a:off x="1425757" y="2047820"/>
                <a:ext cx="121451" cy="158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8" name="Group 137"/>
            <p:cNvGrpSpPr/>
            <p:nvPr/>
          </p:nvGrpSpPr>
          <p:grpSpPr>
            <a:xfrm>
              <a:off x="2463981" y="2035039"/>
              <a:ext cx="123036" cy="393630"/>
              <a:chOff x="1425756" y="2035039"/>
              <a:chExt cx="123036" cy="393630"/>
            </a:xfrm>
          </p:grpSpPr>
          <p:cxnSp>
            <p:nvCxnSpPr>
              <p:cNvPr id="139" name="Straight Connector 138"/>
              <p:cNvCxnSpPr/>
              <p:nvPr/>
            </p:nvCxnSpPr>
            <p:spPr bwMode="auto">
              <a:xfrm rot="5400000" flipH="1" flipV="1">
                <a:off x="1229954" y="2230841"/>
                <a:ext cx="393192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Straight Connector 139"/>
              <p:cNvCxnSpPr/>
              <p:nvPr/>
            </p:nvCxnSpPr>
            <p:spPr bwMode="auto">
              <a:xfrm rot="5400000" flipH="1" flipV="1">
                <a:off x="1351579" y="2231457"/>
                <a:ext cx="392837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1" name="Straight Connector 140"/>
              <p:cNvCxnSpPr/>
              <p:nvPr/>
            </p:nvCxnSpPr>
            <p:spPr bwMode="auto">
              <a:xfrm rot="10800000" flipV="1">
                <a:off x="1425757" y="2047820"/>
                <a:ext cx="121451" cy="158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2" name="Group 141"/>
            <p:cNvGrpSpPr/>
            <p:nvPr/>
          </p:nvGrpSpPr>
          <p:grpSpPr>
            <a:xfrm>
              <a:off x="2810056" y="2035039"/>
              <a:ext cx="123036" cy="393630"/>
              <a:chOff x="1425756" y="2035039"/>
              <a:chExt cx="123036" cy="393630"/>
            </a:xfrm>
          </p:grpSpPr>
          <p:cxnSp>
            <p:nvCxnSpPr>
              <p:cNvPr id="143" name="Straight Connector 142"/>
              <p:cNvCxnSpPr/>
              <p:nvPr/>
            </p:nvCxnSpPr>
            <p:spPr bwMode="auto">
              <a:xfrm rot="5400000" flipH="1" flipV="1">
                <a:off x="1229954" y="2230841"/>
                <a:ext cx="393192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Straight Connector 143"/>
              <p:cNvCxnSpPr/>
              <p:nvPr/>
            </p:nvCxnSpPr>
            <p:spPr bwMode="auto">
              <a:xfrm rot="5400000" flipH="1" flipV="1">
                <a:off x="1351579" y="2231457"/>
                <a:ext cx="392837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 rot="10800000" flipV="1">
                <a:off x="1425757" y="2047820"/>
                <a:ext cx="121451" cy="158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6" name="Group 145"/>
            <p:cNvGrpSpPr/>
            <p:nvPr/>
          </p:nvGrpSpPr>
          <p:grpSpPr>
            <a:xfrm>
              <a:off x="3156131" y="2035039"/>
              <a:ext cx="123036" cy="393630"/>
              <a:chOff x="1425756" y="2035039"/>
              <a:chExt cx="123036" cy="393630"/>
            </a:xfrm>
          </p:grpSpPr>
          <p:cxnSp>
            <p:nvCxnSpPr>
              <p:cNvPr id="147" name="Straight Connector 146"/>
              <p:cNvCxnSpPr/>
              <p:nvPr/>
            </p:nvCxnSpPr>
            <p:spPr bwMode="auto">
              <a:xfrm rot="5400000" flipH="1" flipV="1">
                <a:off x="1229954" y="2230841"/>
                <a:ext cx="393192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rot="5400000" flipH="1" flipV="1">
                <a:off x="1351579" y="2231457"/>
                <a:ext cx="392837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rot="10800000" flipV="1">
                <a:off x="1425757" y="2047820"/>
                <a:ext cx="121451" cy="158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51" name="Straight Connector 150"/>
            <p:cNvCxnSpPr/>
            <p:nvPr/>
          </p:nvCxnSpPr>
          <p:spPr bwMode="auto">
            <a:xfrm>
              <a:off x="1206049" y="2424900"/>
              <a:ext cx="219707" cy="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>
              <a:off x="1533074" y="2418550"/>
              <a:ext cx="219707" cy="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 bwMode="auto">
            <a:xfrm>
              <a:off x="1891849" y="2428075"/>
              <a:ext cx="219707" cy="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 bwMode="auto">
            <a:xfrm>
              <a:off x="2241099" y="2428075"/>
              <a:ext cx="219707" cy="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 bwMode="auto">
            <a:xfrm>
              <a:off x="2583999" y="2437600"/>
              <a:ext cx="219707" cy="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 bwMode="auto">
            <a:xfrm>
              <a:off x="2942774" y="2447125"/>
              <a:ext cx="219707" cy="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/>
            <p:cNvCxnSpPr/>
            <p:nvPr/>
          </p:nvCxnSpPr>
          <p:spPr bwMode="auto">
            <a:xfrm>
              <a:off x="3285674" y="2424900"/>
              <a:ext cx="219707" cy="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/>
            <p:nvPr/>
          </p:nvCxnSpPr>
          <p:spPr bwMode="auto">
            <a:xfrm rot="10800000">
              <a:off x="1079844" y="2047821"/>
              <a:ext cx="153990" cy="1585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 rot="10800000">
              <a:off x="3505381" y="2037923"/>
              <a:ext cx="145872" cy="158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8" name="Group 47"/>
          <p:cNvGrpSpPr/>
          <p:nvPr/>
        </p:nvGrpSpPr>
        <p:grpSpPr>
          <a:xfrm>
            <a:off x="6016214" y="3415931"/>
            <a:ext cx="2571411" cy="1683482"/>
            <a:chOff x="1079842" y="2031268"/>
            <a:chExt cx="2571411" cy="1683482"/>
          </a:xfrm>
        </p:grpSpPr>
        <p:sp>
          <p:nvSpPr>
            <p:cNvPr id="49" name="Rectangle 48"/>
            <p:cNvSpPr/>
            <p:nvPr/>
          </p:nvSpPr>
          <p:spPr bwMode="auto">
            <a:xfrm>
              <a:off x="1425756" y="2529956"/>
              <a:ext cx="1990704" cy="118479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959300" y="2879205"/>
              <a:ext cx="900066" cy="62601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32" charset="-128"/>
                </a:rPr>
                <a:t>Die</a:t>
              </a: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 flipV="1">
              <a:off x="1079842" y="2529955"/>
              <a:ext cx="2571409" cy="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2" name="Group 70"/>
            <p:cNvGrpSpPr/>
            <p:nvPr/>
          </p:nvGrpSpPr>
          <p:grpSpPr>
            <a:xfrm>
              <a:off x="1094924" y="2048610"/>
              <a:ext cx="123035" cy="482139"/>
              <a:chOff x="1063174" y="2048610"/>
              <a:chExt cx="123035" cy="482139"/>
            </a:xfrm>
          </p:grpSpPr>
          <p:cxnSp>
            <p:nvCxnSpPr>
              <p:cNvPr id="100" name="Straight Connector 99"/>
              <p:cNvCxnSpPr/>
              <p:nvPr/>
            </p:nvCxnSpPr>
            <p:spPr bwMode="auto">
              <a:xfrm rot="5400000" flipH="1" flipV="1">
                <a:off x="822898" y="2288886"/>
                <a:ext cx="482139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rot="5400000" flipH="1" flipV="1">
                <a:off x="988996" y="2245029"/>
                <a:ext cx="392837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3" name="Group 71"/>
            <p:cNvGrpSpPr/>
            <p:nvPr/>
          </p:nvGrpSpPr>
          <p:grpSpPr>
            <a:xfrm flipH="1">
              <a:off x="3512340" y="2031268"/>
              <a:ext cx="123035" cy="482139"/>
              <a:chOff x="1063174" y="2048610"/>
              <a:chExt cx="123035" cy="482139"/>
            </a:xfrm>
          </p:grpSpPr>
          <p:cxnSp>
            <p:nvCxnSpPr>
              <p:cNvPr id="98" name="Straight Connector 97"/>
              <p:cNvCxnSpPr/>
              <p:nvPr/>
            </p:nvCxnSpPr>
            <p:spPr bwMode="auto">
              <a:xfrm rot="5400000" flipH="1" flipV="1">
                <a:off x="822898" y="2288886"/>
                <a:ext cx="482139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/>
              <p:nvPr/>
            </p:nvCxnSpPr>
            <p:spPr bwMode="auto">
              <a:xfrm rot="5400000" flipH="1" flipV="1">
                <a:off x="988996" y="2245029"/>
                <a:ext cx="392837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4" name="Straight Connector 53"/>
            <p:cNvCxnSpPr/>
            <p:nvPr/>
          </p:nvCxnSpPr>
          <p:spPr bwMode="auto">
            <a:xfrm rot="5400000" flipH="1" flipV="1">
              <a:off x="1229954" y="2230841"/>
              <a:ext cx="393192" cy="158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5400000" flipH="1" flipV="1">
              <a:off x="1351579" y="2231457"/>
              <a:ext cx="392837" cy="158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rot="10800000" flipV="1">
              <a:off x="1425757" y="2047820"/>
              <a:ext cx="121451" cy="158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8" name="Group 129"/>
            <p:cNvGrpSpPr/>
            <p:nvPr/>
          </p:nvGrpSpPr>
          <p:grpSpPr>
            <a:xfrm>
              <a:off x="1771831" y="2035039"/>
              <a:ext cx="123036" cy="393630"/>
              <a:chOff x="1425756" y="2035039"/>
              <a:chExt cx="123036" cy="393630"/>
            </a:xfrm>
          </p:grpSpPr>
          <p:cxnSp>
            <p:nvCxnSpPr>
              <p:cNvPr id="95" name="Straight Connector 94"/>
              <p:cNvCxnSpPr/>
              <p:nvPr/>
            </p:nvCxnSpPr>
            <p:spPr bwMode="auto">
              <a:xfrm rot="5400000" flipH="1" flipV="1">
                <a:off x="1229954" y="2230841"/>
                <a:ext cx="393192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rot="5400000" flipH="1" flipV="1">
                <a:off x="1351579" y="2231457"/>
                <a:ext cx="392837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rot="10800000" flipV="1">
                <a:off x="1425757" y="2047820"/>
                <a:ext cx="121451" cy="158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9" name="Group 133"/>
            <p:cNvGrpSpPr/>
            <p:nvPr/>
          </p:nvGrpSpPr>
          <p:grpSpPr>
            <a:xfrm>
              <a:off x="2117906" y="2035039"/>
              <a:ext cx="123036" cy="393630"/>
              <a:chOff x="1425756" y="2035039"/>
              <a:chExt cx="123036" cy="393630"/>
            </a:xfrm>
          </p:grpSpPr>
          <p:cxnSp>
            <p:nvCxnSpPr>
              <p:cNvPr id="92" name="Straight Connector 91"/>
              <p:cNvCxnSpPr/>
              <p:nvPr/>
            </p:nvCxnSpPr>
            <p:spPr bwMode="auto">
              <a:xfrm rot="5400000" flipH="1" flipV="1">
                <a:off x="1229954" y="2230841"/>
                <a:ext cx="393192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 rot="5400000" flipH="1" flipV="1">
                <a:off x="1351579" y="2231457"/>
                <a:ext cx="392837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 rot="10800000" flipV="1">
                <a:off x="1425757" y="2047820"/>
                <a:ext cx="121451" cy="158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0" name="Group 137"/>
            <p:cNvGrpSpPr/>
            <p:nvPr/>
          </p:nvGrpSpPr>
          <p:grpSpPr>
            <a:xfrm>
              <a:off x="2463981" y="2035039"/>
              <a:ext cx="123036" cy="393630"/>
              <a:chOff x="1425756" y="2035039"/>
              <a:chExt cx="123036" cy="393630"/>
            </a:xfrm>
          </p:grpSpPr>
          <p:cxnSp>
            <p:nvCxnSpPr>
              <p:cNvPr id="89" name="Straight Connector 88"/>
              <p:cNvCxnSpPr/>
              <p:nvPr/>
            </p:nvCxnSpPr>
            <p:spPr bwMode="auto">
              <a:xfrm rot="5400000" flipH="1" flipV="1">
                <a:off x="1229954" y="2230841"/>
                <a:ext cx="393192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 rot="5400000" flipH="1" flipV="1">
                <a:off x="1351579" y="2231457"/>
                <a:ext cx="392837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 rot="10800000" flipV="1">
                <a:off x="1425757" y="2047820"/>
                <a:ext cx="121451" cy="158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2" name="Group 141"/>
            <p:cNvGrpSpPr/>
            <p:nvPr/>
          </p:nvGrpSpPr>
          <p:grpSpPr>
            <a:xfrm>
              <a:off x="2810056" y="2035039"/>
              <a:ext cx="123036" cy="393630"/>
              <a:chOff x="1425756" y="2035039"/>
              <a:chExt cx="123036" cy="393630"/>
            </a:xfrm>
          </p:grpSpPr>
          <p:cxnSp>
            <p:nvCxnSpPr>
              <p:cNvPr id="86" name="Straight Connector 85"/>
              <p:cNvCxnSpPr/>
              <p:nvPr/>
            </p:nvCxnSpPr>
            <p:spPr bwMode="auto">
              <a:xfrm rot="5400000" flipH="1" flipV="1">
                <a:off x="1229954" y="2230841"/>
                <a:ext cx="393192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 rot="5400000" flipH="1" flipV="1">
                <a:off x="1351579" y="2231457"/>
                <a:ext cx="392837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 rot="10800000" flipV="1">
                <a:off x="1425757" y="2047820"/>
                <a:ext cx="121451" cy="158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4" name="Group 145"/>
            <p:cNvGrpSpPr/>
            <p:nvPr/>
          </p:nvGrpSpPr>
          <p:grpSpPr>
            <a:xfrm>
              <a:off x="3156131" y="2035039"/>
              <a:ext cx="123036" cy="393630"/>
              <a:chOff x="1425756" y="2035039"/>
              <a:chExt cx="123036" cy="393630"/>
            </a:xfrm>
          </p:grpSpPr>
          <p:cxnSp>
            <p:nvCxnSpPr>
              <p:cNvPr id="83" name="Straight Connector 82"/>
              <p:cNvCxnSpPr/>
              <p:nvPr/>
            </p:nvCxnSpPr>
            <p:spPr bwMode="auto">
              <a:xfrm rot="5400000" flipH="1" flipV="1">
                <a:off x="1229954" y="2230841"/>
                <a:ext cx="393192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 rot="5400000" flipH="1" flipV="1">
                <a:off x="1351579" y="2231457"/>
                <a:ext cx="392837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 rot="10800000" flipV="1">
                <a:off x="1425757" y="2047820"/>
                <a:ext cx="121451" cy="158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5" name="Straight Connector 64"/>
            <p:cNvCxnSpPr/>
            <p:nvPr/>
          </p:nvCxnSpPr>
          <p:spPr bwMode="auto">
            <a:xfrm>
              <a:off x="1206049" y="2424900"/>
              <a:ext cx="219707" cy="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533074" y="2418550"/>
              <a:ext cx="219707" cy="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891849" y="2428075"/>
              <a:ext cx="219707" cy="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2241099" y="2428075"/>
              <a:ext cx="219707" cy="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2583999" y="2437600"/>
              <a:ext cx="219707" cy="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2942774" y="2447125"/>
              <a:ext cx="219707" cy="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3285674" y="2424900"/>
              <a:ext cx="219707" cy="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rot="10800000">
              <a:off x="1079844" y="2047821"/>
              <a:ext cx="153990" cy="1585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10800000">
              <a:off x="3505381" y="2037923"/>
              <a:ext cx="145872" cy="158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" name="Trapezoid 79"/>
            <p:cNvSpPr/>
            <p:nvPr/>
          </p:nvSpPr>
          <p:spPr bwMode="auto">
            <a:xfrm flipV="1">
              <a:off x="1889666" y="2545158"/>
              <a:ext cx="1027414" cy="320554"/>
            </a:xfrm>
            <a:prstGeom prst="trapezoid">
              <a:avLst/>
            </a:prstGeom>
            <a:blipFill rotWithShape="1">
              <a:blip r:embed="rId3">
                <a:alphaModFix amt="70000"/>
              </a:blip>
              <a:tile tx="0" ty="0" sx="100000" sy="100000" flip="none" algn="tl"/>
            </a:blip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959160" y="2471068"/>
              <a:ext cx="868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</a:rPr>
                <a:t>PCM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32"/>
          <p:cNvGraphicFramePr/>
          <p:nvPr/>
        </p:nvGraphicFramePr>
        <p:xfrm>
          <a:off x="3867598" y="3794125"/>
          <a:ext cx="4572000" cy="2299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/>
          <p:cNvSpPr/>
          <p:nvPr/>
        </p:nvSpPr>
        <p:spPr bwMode="auto">
          <a:xfrm>
            <a:off x="4850242" y="3794125"/>
            <a:ext cx="3589355" cy="184683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graphicFrame>
        <p:nvGraphicFramePr>
          <p:cNvPr id="25" name="Chart 24"/>
          <p:cNvGraphicFramePr/>
          <p:nvPr/>
        </p:nvGraphicFramePr>
        <p:xfrm>
          <a:off x="3862818" y="1174432"/>
          <a:ext cx="4572000" cy="2000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Augmented Sprinting with PCM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5543E-C052-B94D-8CA8-5BD72BC9838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Sprinting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 bwMode="auto">
          <a:xfrm>
            <a:off x="4021569" y="1174433"/>
            <a:ext cx="828674" cy="184683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866118" y="1174432"/>
            <a:ext cx="3568700" cy="184683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329928" y="3794125"/>
            <a:ext cx="963731" cy="184683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38514" y="3552958"/>
            <a:ext cx="4810125" cy="461665"/>
            <a:chOff x="555625" y="3619798"/>
            <a:chExt cx="4810125" cy="461665"/>
          </a:xfrm>
        </p:grpSpPr>
        <p:sp>
          <p:nvSpPr>
            <p:cNvPr id="43" name="TextBox 42"/>
            <p:cNvSpPr txBox="1"/>
            <p:nvPr/>
          </p:nvSpPr>
          <p:spPr>
            <a:xfrm>
              <a:off x="555625" y="3619798"/>
              <a:ext cx="760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</a:t>
              </a:r>
              <a:r>
                <a:rPr lang="en-US" sz="2400" baseline="-25000" dirty="0" smtClean="0"/>
                <a:t>max</a:t>
              </a:r>
              <a:endParaRPr lang="en-US" sz="2400" dirty="0"/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1298575" y="3921125"/>
              <a:ext cx="4067175" cy="158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4462564" y="4206709"/>
            <a:ext cx="186691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Calibri"/>
                <a:cs typeface="Calibri"/>
              </a:rPr>
              <a:t>Melting</a:t>
            </a:r>
            <a:r>
              <a:rPr lang="en-US" sz="2400" dirty="0" smtClean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accent6"/>
                </a:solidFill>
                <a:latin typeface="Calibri"/>
                <a:cs typeface="Calibri"/>
              </a:rPr>
              <a:t>Point</a:t>
            </a:r>
            <a:endParaRPr lang="en-US" sz="24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grpSp>
        <p:nvGrpSpPr>
          <p:cNvPr id="26" name="Group 65"/>
          <p:cNvGrpSpPr/>
          <p:nvPr/>
        </p:nvGrpSpPr>
        <p:grpSpPr>
          <a:xfrm>
            <a:off x="452254" y="1002250"/>
            <a:ext cx="2379175" cy="2375580"/>
            <a:chOff x="5886955" y="1335405"/>
            <a:chExt cx="2413889" cy="2418842"/>
          </a:xfrm>
        </p:grpSpPr>
        <p:pic>
          <p:nvPicPr>
            <p:cNvPr id="27" name="Picture 26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6955" y="1335405"/>
              <a:ext cx="548637" cy="54863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8750" y="1335405"/>
              <a:ext cx="548637" cy="54863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6955" y="1957200"/>
              <a:ext cx="548637" cy="54863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8750" y="1957200"/>
              <a:ext cx="548637" cy="54863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6955" y="2583815"/>
              <a:ext cx="548637" cy="54863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8750" y="2583815"/>
              <a:ext cx="548637" cy="54863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6955" y="3205610"/>
              <a:ext cx="548637" cy="54863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8750" y="3205610"/>
              <a:ext cx="548637" cy="54863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30412" y="1335405"/>
              <a:ext cx="548637" cy="54863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52207" y="1335405"/>
              <a:ext cx="548637" cy="54863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30412" y="1957200"/>
              <a:ext cx="548637" cy="54863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52207" y="1957200"/>
              <a:ext cx="548637" cy="54863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30412" y="2583815"/>
              <a:ext cx="548637" cy="54863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52207" y="2583815"/>
              <a:ext cx="548637" cy="54863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30412" y="3205610"/>
              <a:ext cx="548637" cy="54863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52207" y="3205610"/>
              <a:ext cx="548637" cy="548637"/>
            </a:xfrm>
            <a:prstGeom prst="rect">
              <a:avLst/>
            </a:prstGeom>
          </p:spPr>
        </p:pic>
      </p:grpSp>
      <p:sp>
        <p:nvSpPr>
          <p:cNvPr id="53" name="Rectangle 52"/>
          <p:cNvSpPr/>
          <p:nvPr/>
        </p:nvSpPr>
        <p:spPr bwMode="auto">
          <a:xfrm>
            <a:off x="364604" y="913428"/>
            <a:ext cx="2560320" cy="2560320"/>
          </a:xfrm>
          <a:prstGeom prst="rect">
            <a:avLst/>
          </a:prstGeom>
          <a:noFill/>
          <a:ln w="76200" cap="flat" cmpd="sng" algn="ctr">
            <a:solidFill>
              <a:srgbClr val="7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54814" y="1001576"/>
            <a:ext cx="2380397" cy="2375580"/>
            <a:chOff x="454814" y="1001576"/>
            <a:chExt cx="2380397" cy="2375580"/>
          </a:xfrm>
        </p:grpSpPr>
        <p:sp>
          <p:nvSpPr>
            <p:cNvPr id="57" name="Rectangle 56"/>
            <p:cNvSpPr/>
            <p:nvPr/>
          </p:nvSpPr>
          <p:spPr bwMode="auto">
            <a:xfrm>
              <a:off x="1070271" y="1001576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1683342" y="1001576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295715" y="1001576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070271" y="283766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1683342" y="283766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295715" y="283766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457898" y="283766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069573" y="2227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1682644" y="2227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295017" y="2227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457200" y="2227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070271" y="1611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1683342" y="1611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295715" y="1611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457898" y="1611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454814" y="1001576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</p:grpSp>
      <p:cxnSp>
        <p:nvCxnSpPr>
          <p:cNvPr id="48" name="Straight Connector 47"/>
          <p:cNvCxnSpPr/>
          <p:nvPr/>
        </p:nvCxnSpPr>
        <p:spPr bwMode="auto">
          <a:xfrm>
            <a:off x="4142218" y="4216400"/>
            <a:ext cx="4025900" cy="1588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TextBox 72"/>
          <p:cNvSpPr txBox="1"/>
          <p:nvPr/>
        </p:nvSpPr>
        <p:spPr>
          <a:xfrm rot="16200000">
            <a:off x="3195249" y="1846935"/>
            <a:ext cx="114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power</a:t>
            </a:r>
            <a:endParaRPr lang="en-US" b="1" dirty="0"/>
          </a:p>
        </p:txBody>
      </p:sp>
      <p:sp>
        <p:nvSpPr>
          <p:cNvPr id="74" name="TextBox 73"/>
          <p:cNvSpPr txBox="1"/>
          <p:nvPr/>
        </p:nvSpPr>
        <p:spPr>
          <a:xfrm rot="16200000">
            <a:off x="3007021" y="4870335"/>
            <a:ext cx="151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temperature</a:t>
            </a:r>
            <a:endParaRPr lang="en-US" b="1" dirty="0"/>
          </a:p>
        </p:txBody>
      </p:sp>
      <p:cxnSp>
        <p:nvCxnSpPr>
          <p:cNvPr id="75" name="Straight Connector 74"/>
          <p:cNvCxnSpPr/>
          <p:nvPr/>
        </p:nvCxnSpPr>
        <p:spPr bwMode="auto">
          <a:xfrm rot="5400000">
            <a:off x="2792744" y="4757434"/>
            <a:ext cx="2408953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3980040" y="5960323"/>
            <a:ext cx="4365482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rot="16200000" flipH="1">
            <a:off x="2992218" y="2031601"/>
            <a:ext cx="2058701" cy="1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4005182" y="3058572"/>
            <a:ext cx="4365482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8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and Mobile Application Trends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388175" y="995363"/>
            <a:ext cx="8298625" cy="4867275"/>
          </a:xfrm>
        </p:spPr>
        <p:txBody>
          <a:bodyPr/>
          <a:lstStyle/>
          <a:p>
            <a:r>
              <a:rPr lang="en-US" dirty="0" smtClean="0"/>
              <a:t>Technology trends 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ea typeface="Wingdings"/>
                <a:cs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Wingdings"/>
                <a:cs typeface="Wingdings"/>
              </a:rPr>
              <a:t>Increasing power density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10x increase over next few generations</a:t>
            </a:r>
          </a:p>
          <a:p>
            <a:pPr lvl="1">
              <a:spcAft>
                <a:spcPts val="3000"/>
              </a:spcAft>
            </a:pPr>
            <a:r>
              <a:rPr lang="en-US" dirty="0" smtClean="0"/>
              <a:t>Limited to passive cooling in mobile devices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Application trends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ea typeface="Wingdings"/>
                <a:cs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Bursty </a:t>
            </a:r>
            <a:r>
              <a:rPr lang="en-US" dirty="0" smtClean="0">
                <a:solidFill>
                  <a:srgbClr val="FF0000"/>
                </a:solidFill>
              </a:rPr>
              <a:t>applications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Interactive, separated by relatively long idle durations</a:t>
            </a:r>
          </a:p>
          <a:p>
            <a:pPr lvl="1">
              <a:spcAft>
                <a:spcPts val="3000"/>
              </a:spcAft>
            </a:pPr>
            <a:r>
              <a:rPr lang="en-US" dirty="0" smtClean="0">
                <a:solidFill>
                  <a:srgbClr val="000000"/>
                </a:solidFill>
              </a:rPr>
              <a:t>Need fast response times</a:t>
            </a:r>
            <a:endParaRPr lang="en-US" dirty="0" smtClean="0"/>
          </a:p>
          <a:p>
            <a:r>
              <a:rPr lang="en-US" dirty="0" smtClean="0"/>
              <a:t>But, conventional designs focus on sustained </a:t>
            </a:r>
            <a:r>
              <a:rPr lang="en-US" dirty="0" smtClean="0"/>
              <a:t>perf.</a:t>
            </a:r>
          </a:p>
          <a:p>
            <a:pPr lvl="1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CC57-CE7D-8143-BD13-67094D272EE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Computational Sprinting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189" y="5355704"/>
            <a:ext cx="7147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  <a:latin typeface="Calibri"/>
                <a:cs typeface="Calibri"/>
              </a:rPr>
              <a:t>How would we design systems differently to focus on responsiveness?</a:t>
            </a:r>
            <a:endParaRPr lang="en-US" sz="2800" b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457200" y="1001576"/>
            <a:ext cx="2378011" cy="2375580"/>
            <a:chOff x="457200" y="1001576"/>
            <a:chExt cx="2378011" cy="2375580"/>
          </a:xfrm>
        </p:grpSpPr>
        <p:sp>
          <p:nvSpPr>
            <p:cNvPr id="74" name="Rectangle 73"/>
            <p:cNvSpPr/>
            <p:nvPr/>
          </p:nvSpPr>
          <p:spPr bwMode="auto">
            <a:xfrm>
              <a:off x="1070271" y="1001576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1683342" y="1001576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295715" y="1001576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070271" y="283766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1683342" y="283766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295715" y="283766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457898" y="283766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1069573" y="2227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1682644" y="2227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2295017" y="2227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457200" y="2227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1070271" y="1611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1683342" y="1611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2295715" y="1611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457898" y="161161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</p:grpSp>
      <p:graphicFrame>
        <p:nvGraphicFramePr>
          <p:cNvPr id="33" name="Chart 32"/>
          <p:cNvGraphicFramePr/>
          <p:nvPr/>
        </p:nvGraphicFramePr>
        <p:xfrm>
          <a:off x="3872380" y="3794126"/>
          <a:ext cx="4572000" cy="2299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/>
          <p:cNvSpPr/>
          <p:nvPr/>
        </p:nvSpPr>
        <p:spPr bwMode="auto">
          <a:xfrm>
            <a:off x="6145149" y="3794126"/>
            <a:ext cx="2299230" cy="184683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graphicFrame>
        <p:nvGraphicFramePr>
          <p:cNvPr id="25" name="Chart 24"/>
          <p:cNvGraphicFramePr/>
          <p:nvPr/>
        </p:nvGraphicFramePr>
        <p:xfrm>
          <a:off x="3867600" y="1174433"/>
          <a:ext cx="4572000" cy="2000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Augmented Sprinting with PCM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5543E-C052-B94D-8CA8-5BD72BC9838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Sprinting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 bwMode="auto">
          <a:xfrm flipH="1">
            <a:off x="4855025" y="1174434"/>
            <a:ext cx="1290124" cy="184683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153600" y="1174433"/>
            <a:ext cx="2285999" cy="184683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70900" y="1528385"/>
            <a:ext cx="412723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S</a:t>
            </a:r>
            <a:r>
              <a:rPr lang="en-US" sz="2400" dirty="0" smtClean="0">
                <a:solidFill>
                  <a:schemeClr val="accent6"/>
                </a:solidFill>
              </a:rPr>
              <a:t>ustainable</a:t>
            </a:r>
          </a:p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(single core)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 flipH="1">
            <a:off x="4870900" y="3794126"/>
            <a:ext cx="1274249" cy="184683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67346" y="4206710"/>
            <a:ext cx="186691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Calibri"/>
                <a:cs typeface="Calibri"/>
              </a:rPr>
              <a:t>Melting</a:t>
            </a:r>
            <a:r>
              <a:rPr lang="en-US" sz="2400" dirty="0" smtClean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accent6"/>
                </a:solidFill>
                <a:latin typeface="Calibri"/>
                <a:cs typeface="Calibri"/>
              </a:rPr>
              <a:t>Point</a:t>
            </a:r>
            <a:endParaRPr lang="en-US" sz="24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43296" y="3552959"/>
            <a:ext cx="4810125" cy="461665"/>
            <a:chOff x="555625" y="3619798"/>
            <a:chExt cx="4810125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555625" y="3619798"/>
              <a:ext cx="760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</a:t>
              </a:r>
              <a:r>
                <a:rPr lang="en-US" sz="2400" baseline="-25000" dirty="0" smtClean="0"/>
                <a:t>max</a:t>
              </a:r>
              <a:endParaRPr lang="en-US" sz="2400" dirty="0"/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1298575" y="3921125"/>
              <a:ext cx="4067175" cy="158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8" name="Straight Connector 47"/>
          <p:cNvCxnSpPr/>
          <p:nvPr/>
        </p:nvCxnSpPr>
        <p:spPr bwMode="auto">
          <a:xfrm>
            <a:off x="4147000" y="4216401"/>
            <a:ext cx="4025900" cy="1588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56" name="Picture 5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2254" y="1002250"/>
            <a:ext cx="540747" cy="538824"/>
          </a:xfrm>
          <a:prstGeom prst="rect">
            <a:avLst/>
          </a:prstGeom>
        </p:spPr>
      </p:pic>
      <p:grpSp>
        <p:nvGrpSpPr>
          <p:cNvPr id="91" name="Group 90"/>
          <p:cNvGrpSpPr/>
          <p:nvPr/>
        </p:nvGrpSpPr>
        <p:grpSpPr>
          <a:xfrm>
            <a:off x="452254" y="1002250"/>
            <a:ext cx="2379175" cy="2375580"/>
            <a:chOff x="452254" y="1002250"/>
            <a:chExt cx="2379175" cy="2375580"/>
          </a:xfrm>
        </p:grpSpPr>
        <p:pic>
          <p:nvPicPr>
            <p:cNvPr id="57" name="Picture 56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5107" y="1002250"/>
              <a:ext cx="540747" cy="538824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254" y="1612924"/>
              <a:ext cx="540747" cy="538824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5107" y="1612924"/>
              <a:ext cx="540747" cy="538824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254" y="2228332"/>
              <a:ext cx="540747" cy="53882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5107" y="2228332"/>
              <a:ext cx="540747" cy="53882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254" y="2839006"/>
              <a:ext cx="540747" cy="538824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5107" y="2839006"/>
              <a:ext cx="540747" cy="53882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7829" y="1002250"/>
              <a:ext cx="540747" cy="53882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0682" y="1002250"/>
              <a:ext cx="540747" cy="538824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7829" y="1612924"/>
              <a:ext cx="540747" cy="538824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0682" y="1612924"/>
              <a:ext cx="540747" cy="538824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7829" y="2228332"/>
              <a:ext cx="540747" cy="538824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0682" y="2228332"/>
              <a:ext cx="540747" cy="538824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7829" y="2839006"/>
              <a:ext cx="540747" cy="538824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0682" y="2839006"/>
              <a:ext cx="540747" cy="538824"/>
            </a:xfrm>
            <a:prstGeom prst="rect">
              <a:avLst/>
            </a:prstGeom>
          </p:spPr>
        </p:pic>
      </p:grpSp>
      <p:sp>
        <p:nvSpPr>
          <p:cNvPr id="72" name="Rectangle 71"/>
          <p:cNvSpPr/>
          <p:nvPr/>
        </p:nvSpPr>
        <p:spPr bwMode="auto">
          <a:xfrm>
            <a:off x="364604" y="913428"/>
            <a:ext cx="2560320" cy="2560320"/>
          </a:xfrm>
          <a:prstGeom prst="rect">
            <a:avLst/>
          </a:prstGeom>
          <a:noFill/>
          <a:ln w="76200" cap="flat" cmpd="sng" algn="ctr">
            <a:solidFill>
              <a:srgbClr val="7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92" name="TextBox 91"/>
          <p:cNvSpPr txBox="1"/>
          <p:nvPr/>
        </p:nvSpPr>
        <p:spPr>
          <a:xfrm rot="16200000">
            <a:off x="3195249" y="1846935"/>
            <a:ext cx="114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power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 rot="16200000">
            <a:off x="3007021" y="4870335"/>
            <a:ext cx="151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temperature</a:t>
            </a:r>
            <a:endParaRPr lang="en-US" b="1" dirty="0"/>
          </a:p>
        </p:txBody>
      </p:sp>
      <p:cxnSp>
        <p:nvCxnSpPr>
          <p:cNvPr id="94" name="Straight Connector 93"/>
          <p:cNvCxnSpPr/>
          <p:nvPr/>
        </p:nvCxnSpPr>
        <p:spPr bwMode="auto">
          <a:xfrm rot="5400000">
            <a:off x="2792744" y="4757434"/>
            <a:ext cx="2408953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>
            <a:off x="3980040" y="5960323"/>
            <a:ext cx="4365482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 rot="16200000" flipH="1">
            <a:off x="2992218" y="2031601"/>
            <a:ext cx="2058701" cy="1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>
            <a:off x="4005182" y="3058572"/>
            <a:ext cx="4365482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0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32"/>
          <p:cNvGraphicFramePr/>
          <p:nvPr/>
        </p:nvGraphicFramePr>
        <p:xfrm>
          <a:off x="3872378" y="3794126"/>
          <a:ext cx="4572000" cy="2299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/>
          <p:cNvSpPr/>
          <p:nvPr/>
        </p:nvSpPr>
        <p:spPr bwMode="auto">
          <a:xfrm>
            <a:off x="7152720" y="3794126"/>
            <a:ext cx="1291656" cy="184683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graphicFrame>
        <p:nvGraphicFramePr>
          <p:cNvPr id="25" name="Chart 24"/>
          <p:cNvGraphicFramePr/>
          <p:nvPr/>
        </p:nvGraphicFramePr>
        <p:xfrm>
          <a:off x="3867598" y="1174433"/>
          <a:ext cx="4572000" cy="2000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Augmented Sprinting with PCM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5543E-C052-B94D-8CA8-5BD72BC9838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Sprinting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3195249" y="1846935"/>
            <a:ext cx="114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power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3007021" y="4870335"/>
            <a:ext cx="151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temperature</a:t>
            </a:r>
            <a:endParaRPr lang="en-US" b="1" dirty="0"/>
          </a:p>
        </p:txBody>
      </p:sp>
      <p:sp>
        <p:nvSpPr>
          <p:cNvPr id="54" name="Rectangle 53"/>
          <p:cNvSpPr/>
          <p:nvPr/>
        </p:nvSpPr>
        <p:spPr bwMode="auto">
          <a:xfrm>
            <a:off x="6145146" y="1174434"/>
            <a:ext cx="1007573" cy="184683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7152720" y="1174433"/>
            <a:ext cx="1286877" cy="184683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145147" y="3794126"/>
            <a:ext cx="1007572" cy="184683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67344" y="4206710"/>
            <a:ext cx="186691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Calibri"/>
                <a:cs typeface="Calibri"/>
              </a:rPr>
              <a:t>Melting</a:t>
            </a:r>
            <a:r>
              <a:rPr lang="en-US" sz="2400" dirty="0" smtClean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accent6"/>
                </a:solidFill>
                <a:latin typeface="Calibri"/>
                <a:cs typeface="Calibri"/>
              </a:rPr>
              <a:t>Point</a:t>
            </a:r>
            <a:endParaRPr lang="en-US" sz="24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9712" y="4206710"/>
            <a:ext cx="2270273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Re-</a:t>
            </a:r>
            <a:r>
              <a:rPr lang="en-US" sz="2400" dirty="0" smtClean="0">
                <a:solidFill>
                  <a:schemeClr val="accent6"/>
                </a:solidFill>
                <a:latin typeface="Calibri"/>
                <a:cs typeface="Calibri"/>
              </a:rPr>
              <a:t>solidification</a:t>
            </a:r>
            <a:endParaRPr lang="en-US" sz="24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0898" y="1528385"/>
            <a:ext cx="412723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S</a:t>
            </a:r>
            <a:r>
              <a:rPr lang="en-US" sz="2400" dirty="0" smtClean="0">
                <a:solidFill>
                  <a:schemeClr val="accent6"/>
                </a:solidFill>
              </a:rPr>
              <a:t>ustainable</a:t>
            </a:r>
          </a:p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(single core)</a:t>
            </a:r>
            <a:endParaRPr lang="en-US" sz="2400" dirty="0">
              <a:solidFill>
                <a:schemeClr val="accent6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243294" y="3552959"/>
            <a:ext cx="4810125" cy="461665"/>
            <a:chOff x="555625" y="3619798"/>
            <a:chExt cx="4810125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555625" y="3619798"/>
              <a:ext cx="760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</a:t>
              </a:r>
              <a:r>
                <a:rPr lang="en-US" sz="2400" baseline="-25000" dirty="0" smtClean="0"/>
                <a:t>max</a:t>
              </a:r>
              <a:endParaRPr lang="en-US" sz="2400" dirty="0"/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1298575" y="3921125"/>
              <a:ext cx="4067175" cy="158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457200" y="1001576"/>
            <a:ext cx="2378011" cy="2375580"/>
            <a:chOff x="723166" y="4403888"/>
            <a:chExt cx="2378011" cy="237558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1336237" y="440388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949308" y="440388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561681" y="4403888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336237" y="6239972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949308" y="6239972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561681" y="6239972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23864" y="6239972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35539" y="562993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948610" y="562993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560983" y="562993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723166" y="562993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336237" y="501393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949308" y="501393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561681" y="501393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723864" y="5013930"/>
              <a:ext cx="539496" cy="539496"/>
            </a:xfrm>
            <a:prstGeom prst="rect">
              <a:avLst/>
            </a:prstGeom>
            <a:solidFill>
              <a:srgbClr val="00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</p:grpSp>
      <p:pic>
        <p:nvPicPr>
          <p:cNvPr id="56" name="Picture 5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2252" y="1002248"/>
            <a:ext cx="540747" cy="538824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 bwMode="auto">
          <a:xfrm>
            <a:off x="364604" y="913428"/>
            <a:ext cx="2560320" cy="2560320"/>
          </a:xfrm>
          <a:prstGeom prst="rect">
            <a:avLst/>
          </a:prstGeom>
          <a:noFill/>
          <a:ln w="76200" cap="flat" cmpd="sng" algn="ctr">
            <a:solidFill>
              <a:srgbClr val="7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54814" y="1001576"/>
            <a:ext cx="539496" cy="539496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pic>
        <p:nvPicPr>
          <p:cNvPr id="75" name="Picture 7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2254" y="1002250"/>
            <a:ext cx="540747" cy="538824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 bwMode="auto">
          <a:xfrm rot="5400000">
            <a:off x="2792744" y="4757434"/>
            <a:ext cx="2408953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3980040" y="5960323"/>
            <a:ext cx="4365482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rot="16200000" flipH="1">
            <a:off x="2992218" y="2031601"/>
            <a:ext cx="2058701" cy="1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4005182" y="3058572"/>
            <a:ext cx="4365482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4146998" y="4216401"/>
            <a:ext cx="4025900" cy="1588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4" grpId="0" animBg="1"/>
      <p:bldP spid="18" grpId="0" animBg="1"/>
      <p:bldP spid="23" grpId="0"/>
      <p:bldP spid="7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CC57-CE7D-8143-BD13-67094D272EE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Computational Sprinting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30482"/>
            <a:ext cx="8229600" cy="399703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Motivation</a:t>
            </a:r>
          </a:p>
          <a:p>
            <a:r>
              <a:rPr lang="en-US" dirty="0" smtClean="0"/>
              <a:t>Computational Sprinting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Feasibility </a:t>
            </a:r>
            <a:r>
              <a:rPr lang="en-US" b="1" dirty="0" smtClean="0">
                <a:solidFill>
                  <a:schemeClr val="tx2"/>
                </a:solidFill>
              </a:rPr>
              <a:t>Study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Thermal 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Electrical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Hardware/Software </a:t>
            </a:r>
          </a:p>
          <a:p>
            <a:r>
              <a:rPr lang="en-US" dirty="0" smtClean="0"/>
              <a:t>Performance </a:t>
            </a:r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8480425" cy="2766665"/>
          </a:xfrm>
        </p:spPr>
        <p:txBody>
          <a:bodyPr/>
          <a:lstStyle/>
          <a:p>
            <a:r>
              <a:rPr lang="en-US" dirty="0" smtClean="0"/>
              <a:t>Goal: 1s of 16x sprinting (16 1W cores)</a:t>
            </a:r>
          </a:p>
          <a:p>
            <a:r>
              <a:rPr lang="en-US" dirty="0" smtClean="0"/>
              <a:t>How much thermal capacitance does sprinting need? </a:t>
            </a:r>
            <a:endParaRPr lang="en-US" dirty="0" smtClean="0"/>
          </a:p>
          <a:p>
            <a:pPr lvl="1"/>
            <a:r>
              <a:rPr lang="en-US" dirty="0" smtClean="0"/>
              <a:t>16W for 1s = 16J of heat, for PCM with latent heat 100J/g</a:t>
            </a:r>
          </a:p>
          <a:p>
            <a:pPr lvl="1"/>
            <a:r>
              <a:rPr lang="en-US" dirty="0" smtClean="0"/>
              <a:t>150mg, which is 2mm thick on 64mm</a:t>
            </a:r>
            <a:r>
              <a:rPr lang="en-US" baseline="30000" dirty="0" smtClean="0"/>
              <a:t>2</a:t>
            </a:r>
            <a:r>
              <a:rPr lang="en-US" dirty="0" smtClean="0"/>
              <a:t> die</a:t>
            </a:r>
            <a:endParaRPr lang="en-US" dirty="0" smtClean="0"/>
          </a:p>
          <a:p>
            <a:r>
              <a:rPr lang="en-US" dirty="0" smtClean="0"/>
              <a:t>Study based on thermal model of mobile phone</a:t>
            </a:r>
          </a:p>
          <a:p>
            <a:pPr algn="ctr"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endParaRPr lang="en-US" b="1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endParaRPr lang="en-US" b="1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CC57-CE7D-8143-BD13-67094D272EE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Sprinting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457200" y="3386830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365624" y="3386830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-636927" y="4213418"/>
            <a:ext cx="1997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temperature (</a:t>
            </a:r>
            <a:r>
              <a:rPr lang="en-US" b="1" baseline="30000" dirty="0" smtClean="0"/>
              <a:t>o</a:t>
            </a:r>
            <a:r>
              <a:rPr lang="en-US" b="1" dirty="0" smtClean="0"/>
              <a:t>C)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83230" y="5488164"/>
            <a:ext cx="100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time (s)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91654" y="5488164"/>
            <a:ext cx="100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time (s)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25540" y="3464175"/>
            <a:ext cx="2561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5EA7"/>
                </a:solidFill>
              </a:rPr>
              <a:t>1s of sprint time</a:t>
            </a:r>
            <a:endParaRPr lang="en-US" sz="2400" b="1" dirty="0">
              <a:solidFill>
                <a:srgbClr val="005EA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1610" y="3491060"/>
            <a:ext cx="3203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5EA7"/>
                </a:solidFill>
              </a:rPr>
              <a:t>~22s cool down time</a:t>
            </a:r>
            <a:endParaRPr lang="en-US" sz="2400" b="1" dirty="0">
              <a:solidFill>
                <a:srgbClr val="005EA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223" y="5898762"/>
            <a:ext cx="8086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5EA7"/>
                </a:solidFill>
              </a:rPr>
              <a:t>Heat flux and time constant like desktop chips</a:t>
            </a:r>
            <a:endParaRPr lang="en-US" sz="2800" b="1" dirty="0">
              <a:solidFill>
                <a:srgbClr val="005EA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  <p:bldGraphic spid="8" grpId="0">
        <p:bldAsOne/>
      </p:bldGraphic>
      <p:bldP spid="9" grpId="0"/>
      <p:bldP spid="10" grpId="0"/>
      <p:bldP spid="11" grpId="0"/>
      <p:bldP spid="12" grpId="1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4477084"/>
          </a:xfrm>
        </p:spPr>
        <p:txBody>
          <a:bodyPr/>
          <a:lstStyle/>
          <a:p>
            <a:r>
              <a:rPr lang="en-US" dirty="0" smtClean="0"/>
              <a:t>16x sprinting exceeds limits of today’s phone batteries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Requires </a:t>
            </a:r>
            <a:r>
              <a:rPr lang="en-US" dirty="0" smtClean="0"/>
              <a:t>16x peak current over </a:t>
            </a:r>
            <a:r>
              <a:rPr lang="en-US" dirty="0" smtClean="0"/>
              <a:t>baseline</a:t>
            </a:r>
            <a:endParaRPr lang="en-US" dirty="0" smtClean="0"/>
          </a:p>
          <a:p>
            <a:r>
              <a:rPr lang="en-US" dirty="0" smtClean="0"/>
              <a:t>In contrast, </a:t>
            </a:r>
            <a:r>
              <a:rPr lang="en-US" dirty="0" smtClean="0"/>
              <a:t>u</a:t>
            </a:r>
            <a:r>
              <a:rPr lang="en-US" dirty="0" smtClean="0"/>
              <a:t>ltracapacitors have </a:t>
            </a:r>
            <a:r>
              <a:rPr lang="en-US" dirty="0" smtClean="0"/>
              <a:t>high peak</a:t>
            </a:r>
            <a:r>
              <a:rPr lang="en-US" dirty="0" smtClean="0"/>
              <a:t> </a:t>
            </a:r>
            <a:r>
              <a:rPr lang="en-US" dirty="0" smtClean="0"/>
              <a:t>currents</a:t>
            </a:r>
          </a:p>
          <a:p>
            <a:pPr lvl="1"/>
            <a:r>
              <a:rPr lang="en-US" dirty="0" smtClean="0"/>
              <a:t>Promising for sprinting (</a:t>
            </a:r>
            <a:r>
              <a:rPr lang="en-US" dirty="0" smtClean="0"/>
              <a:t>25F, 6.5g, 182J</a:t>
            </a:r>
            <a:r>
              <a:rPr lang="en-US" dirty="0" smtClean="0"/>
              <a:t>)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But today, </a:t>
            </a:r>
            <a:r>
              <a:rPr lang="en-US" dirty="0" smtClean="0"/>
              <a:t>lower energy density than batteries</a:t>
            </a:r>
          </a:p>
          <a:p>
            <a:pPr lvl="1">
              <a:spcAft>
                <a:spcPts val="0"/>
              </a:spcAft>
            </a:pPr>
            <a:endParaRPr lang="en-US" dirty="0" smtClean="0"/>
          </a:p>
          <a:p>
            <a:pPr lvl="1">
              <a:spcAft>
                <a:spcPts val="0"/>
              </a:spcAft>
            </a:pPr>
            <a:endParaRPr lang="en-US" dirty="0" smtClean="0"/>
          </a:p>
          <a:p>
            <a:pPr lvl="1">
              <a:spcAft>
                <a:spcPts val="0"/>
              </a:spcAft>
              <a:buNone/>
            </a:pPr>
            <a:endParaRPr lang="en-US" dirty="0" smtClean="0"/>
          </a:p>
          <a:p>
            <a:r>
              <a:rPr lang="en-US" dirty="0" smtClean="0"/>
              <a:t>Leverage recent research on battery-ultracap</a:t>
            </a:r>
            <a:r>
              <a:rPr lang="en-US" dirty="0" smtClean="0"/>
              <a:t> hybrids</a:t>
            </a:r>
            <a:br>
              <a:rPr lang="en-US" dirty="0" smtClean="0"/>
            </a:br>
            <a:r>
              <a:rPr lang="en-US" sz="2000" dirty="0" smtClean="0"/>
              <a:t>[</a:t>
            </a:r>
            <a:r>
              <a:rPr lang="en-US" sz="2000" dirty="0" smtClean="0"/>
              <a:t>Mirhoseini</a:t>
            </a:r>
            <a:r>
              <a:rPr lang="en-US" sz="2000" dirty="0" smtClean="0"/>
              <a:t>+ ‘11, </a:t>
            </a:r>
            <a:r>
              <a:rPr lang="en-US" sz="2000" dirty="0" smtClean="0"/>
              <a:t>Palma</a:t>
            </a:r>
            <a:r>
              <a:rPr lang="en-US" sz="2000" dirty="0" smtClean="0"/>
              <a:t>+ ‘03, Pedram+ ’10]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Active research at all </a:t>
            </a:r>
            <a:r>
              <a:rPr lang="en-US" dirty="0" smtClean="0"/>
              <a:t>levels (batteries, ultracaps, hybrids)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Cost of extra power/ground pins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</a:t>
            </a:r>
            <a:r>
              <a:rPr lang="en-US" dirty="0" smtClean="0"/>
              <a:t> </a:t>
            </a:r>
            <a:r>
              <a:rPr lang="en-US" dirty="0" smtClean="0"/>
              <a:t>Challenge #1</a:t>
            </a:r>
            <a:r>
              <a:rPr lang="en-US" dirty="0" smtClean="0"/>
              <a:t>: Peak Current Demands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5543E-C052-B94D-8CA8-5BD72BC9838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Computational Sprinting</a:t>
            </a:r>
            <a:endParaRPr lang="en-US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1994612" y="3386832"/>
            <a:ext cx="5889402" cy="1246635"/>
            <a:chOff x="1426521" y="5080247"/>
            <a:chExt cx="6515632" cy="1549530"/>
          </a:xfrm>
        </p:grpSpPr>
        <p:sp>
          <p:nvSpPr>
            <p:cNvPr id="117" name="TextBox 116"/>
            <p:cNvSpPr txBox="1"/>
            <p:nvPr/>
          </p:nvSpPr>
          <p:spPr>
            <a:xfrm>
              <a:off x="1721018" y="5948699"/>
              <a:ext cx="287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-</a:t>
              </a:r>
              <a:endParaRPr lang="en-US" sz="2400" dirty="0"/>
            </a:p>
          </p:txBody>
        </p:sp>
        <p:sp>
          <p:nvSpPr>
            <p:cNvPr id="122" name="Rectangle 121"/>
            <p:cNvSpPr>
              <a:spLocks/>
            </p:cNvSpPr>
            <p:nvPr/>
          </p:nvSpPr>
          <p:spPr bwMode="auto">
            <a:xfrm>
              <a:off x="1782163" y="6311392"/>
              <a:ext cx="181397" cy="86752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1426521" y="5406307"/>
              <a:ext cx="939203" cy="895541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2" charset="-128"/>
                </a:rPr>
                <a:t>Battery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68" name="TextBox 67"/>
            <p:cNvSpPr txBox="1">
              <a:spLocks/>
            </p:cNvSpPr>
            <p:nvPr/>
          </p:nvSpPr>
          <p:spPr>
            <a:xfrm>
              <a:off x="4913761" y="5080247"/>
              <a:ext cx="1185541" cy="1549530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 smtClean="0"/>
                <a:t>Voltage </a:t>
              </a:r>
            </a:p>
            <a:p>
              <a:pPr algn="ctr"/>
              <a:r>
                <a:rPr lang="en-US" dirty="0" smtClean="0"/>
                <a:t>Regulator</a:t>
              </a:r>
              <a:endParaRPr lang="en-US" dirty="0"/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3077117" y="5498917"/>
              <a:ext cx="1263508" cy="685766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2" charset="-128"/>
                </a:rPr>
                <a:t>Ultracap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639083" y="5433139"/>
              <a:ext cx="1303070" cy="803370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Sprinting</a:t>
              </a:r>
            </a:p>
            <a:p>
              <a:pPr algn="ctr"/>
              <a:r>
                <a:rPr lang="en-US" dirty="0" smtClean="0"/>
                <a:t>Chip</a:t>
              </a:r>
              <a:endParaRPr lang="en-US" dirty="0"/>
            </a:p>
          </p:txBody>
        </p:sp>
        <p:cxnSp>
          <p:nvCxnSpPr>
            <p:cNvPr id="83" name="Straight Connector 82"/>
            <p:cNvCxnSpPr/>
            <p:nvPr/>
          </p:nvCxnSpPr>
          <p:spPr bwMode="auto">
            <a:xfrm flipV="1">
              <a:off x="1872862" y="5200943"/>
              <a:ext cx="26447" cy="159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rot="16200000" flipV="1">
              <a:off x="1807537" y="6485068"/>
              <a:ext cx="130645" cy="1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16200000" flipV="1">
              <a:off x="3528496" y="6371769"/>
              <a:ext cx="372581" cy="2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rot="16200000" flipV="1">
              <a:off x="7173067" y="6368697"/>
              <a:ext cx="269395" cy="502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rot="16200000" flipV="1">
              <a:off x="7180505" y="5274589"/>
              <a:ext cx="259542" cy="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rot="10800000" flipH="1">
              <a:off x="1872863" y="5200943"/>
              <a:ext cx="3040900" cy="158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 rot="10800000">
              <a:off x="1865015" y="6549850"/>
              <a:ext cx="3048749" cy="820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 rot="10800000" flipH="1">
              <a:off x="6099304" y="5164433"/>
              <a:ext cx="1225160" cy="158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 rot="10800000">
              <a:off x="6099678" y="6522348"/>
              <a:ext cx="1225160" cy="1588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 rot="5400000" flipH="1" flipV="1">
              <a:off x="3547782" y="5332700"/>
              <a:ext cx="297974" cy="159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TextBox 115"/>
            <p:cNvSpPr txBox="1"/>
            <p:nvPr/>
          </p:nvSpPr>
          <p:spPr>
            <a:xfrm>
              <a:off x="1714126" y="5334833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1" name="Rectangle 120"/>
            <p:cNvSpPr>
              <a:spLocks/>
            </p:cNvSpPr>
            <p:nvPr/>
          </p:nvSpPr>
          <p:spPr bwMode="auto">
            <a:xfrm>
              <a:off x="1782163" y="5317611"/>
              <a:ext cx="181397" cy="86752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cxnSp>
          <p:nvCxnSpPr>
            <p:cNvPr id="125" name="Straight Connector 124"/>
            <p:cNvCxnSpPr/>
            <p:nvPr/>
          </p:nvCxnSpPr>
          <p:spPr bwMode="auto">
            <a:xfrm rot="16200000" flipV="1">
              <a:off x="1807537" y="5261548"/>
              <a:ext cx="130645" cy="1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46916" y="3506464"/>
            <a:ext cx="4070500" cy="2231178"/>
            <a:chOff x="346916" y="3546154"/>
            <a:chExt cx="4070500" cy="2231178"/>
          </a:xfrm>
        </p:grpSpPr>
        <p:pic>
          <p:nvPicPr>
            <p:cNvPr id="16" name="Picture 15" descr="abrup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7869" y="3546154"/>
              <a:ext cx="3669547" cy="202373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12696" y="3947215"/>
              <a:ext cx="1314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supply voltage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0800000" flipV="1">
              <a:off x="2941654" y="5408000"/>
              <a:ext cx="620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1815858" y="4651141"/>
              <a:ext cx="1746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/>
                <a:t>Instantaneous</a:t>
              </a:r>
              <a:endParaRPr lang="en-US" sz="18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5736145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  <a:latin typeface="Calibri"/>
                <a:cs typeface="Calibri"/>
              </a:rPr>
              <a:t>Core activation latency</a:t>
            </a:r>
            <a:r>
              <a:rPr lang="en-US" sz="2800" b="1" dirty="0" smtClean="0">
                <a:solidFill>
                  <a:schemeClr val="accent6"/>
                </a:solidFill>
                <a:latin typeface="Calibri"/>
                <a:cs typeface="Calibri"/>
              </a:rPr>
              <a:t> &lt;&lt; sprint </a:t>
            </a:r>
            <a:r>
              <a:rPr lang="en-US" sz="2800" b="1" dirty="0" smtClean="0">
                <a:solidFill>
                  <a:schemeClr val="accent6"/>
                </a:solidFill>
                <a:latin typeface="Calibri"/>
                <a:cs typeface="Calibri"/>
              </a:rPr>
              <a:t>duration </a:t>
            </a:r>
            <a:endParaRPr lang="en-US" sz="2800" b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</a:t>
            </a:r>
            <a:r>
              <a:rPr lang="en-US" dirty="0" smtClean="0"/>
              <a:t> Challenge #2: On-chip Voltage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92696" cy="2295525"/>
          </a:xfrm>
        </p:spPr>
        <p:txBody>
          <a:bodyPr/>
          <a:lstStyle/>
          <a:p>
            <a:r>
              <a:rPr lang="en-US" dirty="0" smtClean="0"/>
              <a:t>16x current spike can cause supply voltage instability</a:t>
            </a:r>
            <a:endParaRPr lang="en-US" dirty="0" smtClean="0"/>
          </a:p>
          <a:p>
            <a:pPr lvl="1"/>
            <a:r>
              <a:rPr lang="en-US" dirty="0" smtClean="0"/>
              <a:t>Potential timing errors </a:t>
            </a:r>
            <a:r>
              <a:rPr lang="en-US" dirty="0" smtClean="0"/>
              <a:t>and state loss</a:t>
            </a:r>
            <a:endParaRPr lang="en-US" dirty="0" smtClean="0"/>
          </a:p>
          <a:p>
            <a:r>
              <a:rPr lang="en-US" dirty="0" smtClean="0"/>
              <a:t>Study of core activation induced instability </a:t>
            </a:r>
          </a:p>
          <a:p>
            <a:pPr lvl="1"/>
            <a:r>
              <a:rPr lang="en-US" dirty="0" smtClean="0"/>
              <a:t>SPICE model of board, package, chip</a:t>
            </a:r>
          </a:p>
          <a:p>
            <a:pPr lvl="1"/>
            <a:r>
              <a:rPr lang="en-US" dirty="0" smtClean="0"/>
              <a:t>Abrupt activation violates; gradual activation 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CC57-CE7D-8143-BD13-67094D272EE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Sprinting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 bwMode="auto">
          <a:xfrm>
            <a:off x="1590097" y="4195810"/>
            <a:ext cx="495636" cy="5029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840069" y="3506464"/>
            <a:ext cx="3797904" cy="2231178"/>
            <a:chOff x="4840069" y="3546154"/>
            <a:chExt cx="3797904" cy="2231178"/>
          </a:xfrm>
        </p:grpSpPr>
        <p:sp>
          <p:nvSpPr>
            <p:cNvPr id="14" name="TextBox 13"/>
            <p:cNvSpPr txBox="1"/>
            <p:nvPr/>
          </p:nvSpPr>
          <p:spPr>
            <a:xfrm rot="10800000" flipV="1">
              <a:off x="7350404" y="5408000"/>
              <a:ext cx="620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4505849" y="3947215"/>
              <a:ext cx="1314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supply voltage</a:t>
              </a:r>
              <a:endParaRPr lang="en-US" dirty="0"/>
            </a:p>
          </p:txBody>
        </p:sp>
        <p:pic>
          <p:nvPicPr>
            <p:cNvPr id="18" name="Picture 17" descr="linear-128u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5595" y="3546154"/>
              <a:ext cx="3212378" cy="2023737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uiExpand="1" build="p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Hardware/Software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8480425" cy="5257800"/>
          </a:xfrm>
        </p:spPr>
        <p:txBody>
          <a:bodyPr/>
          <a:lstStyle/>
          <a:p>
            <a:r>
              <a:rPr lang="en-US" dirty="0" smtClean="0"/>
              <a:t>Activation</a:t>
            </a:r>
          </a:p>
          <a:p>
            <a:pPr lvl="1">
              <a:spcAft>
                <a:spcPts val="2400"/>
              </a:spcAft>
            </a:pPr>
            <a:r>
              <a:rPr lang="en-US" dirty="0" smtClean="0"/>
              <a:t>Sprinting activated when parallel work available</a:t>
            </a:r>
          </a:p>
          <a:p>
            <a:r>
              <a:rPr lang="en-US" dirty="0" smtClean="0"/>
              <a:t>Deactivation</a:t>
            </a:r>
            <a:endParaRPr lang="en-US" dirty="0" smtClean="0"/>
          </a:p>
          <a:p>
            <a:pPr lvl="1"/>
            <a:r>
              <a:rPr lang="en-US" dirty="0" smtClean="0"/>
              <a:t>Hardware detects impending </a:t>
            </a:r>
            <a:r>
              <a:rPr lang="en-US" dirty="0" smtClean="0"/>
              <a:t>overheating</a:t>
            </a:r>
          </a:p>
          <a:p>
            <a:pPr lvl="2"/>
            <a:r>
              <a:rPr lang="en-US" dirty="0" smtClean="0"/>
              <a:t>Monitor thermal budget 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Energy from activity count + thermal model of </a:t>
            </a:r>
            <a:r>
              <a:rPr lang="en-US" dirty="0" smtClean="0"/>
              <a:t>system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If thermal </a:t>
            </a:r>
            <a:r>
              <a:rPr lang="en-US" dirty="0" smtClean="0"/>
              <a:t>budget </a:t>
            </a:r>
            <a:r>
              <a:rPr lang="en-US" dirty="0" smtClean="0"/>
              <a:t>nearing, ask </a:t>
            </a:r>
            <a:r>
              <a:rPr lang="en-US" dirty="0" smtClean="0"/>
              <a:t>runtime to </a:t>
            </a:r>
            <a:r>
              <a:rPr lang="en-US" dirty="0" smtClean="0"/>
              <a:t>migrate</a:t>
            </a:r>
          </a:p>
          <a:p>
            <a:pPr lvl="1"/>
            <a:r>
              <a:rPr lang="en-US" dirty="0" smtClean="0"/>
              <a:t>If software is unable to respond, lower frequency</a:t>
            </a:r>
          </a:p>
          <a:p>
            <a:pPr lvl="2"/>
            <a:r>
              <a:rPr lang="en-US" dirty="0" smtClean="0"/>
              <a:t>Throttle by factor = number of cores (keep at TDP)</a:t>
            </a:r>
          </a:p>
          <a:p>
            <a:pPr lvl="1">
              <a:buNone/>
            </a:pPr>
            <a:r>
              <a:rPr lang="en-US" dirty="0" smtClean="0"/>
              <a:t>		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CC57-CE7D-8143-BD13-67094D272EE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Sprinting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CC57-CE7D-8143-BD13-67094D272EE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8686801" cy="5257800"/>
          </a:xfrm>
        </p:spPr>
        <p:txBody>
          <a:bodyPr/>
          <a:lstStyle/>
          <a:p>
            <a:r>
              <a:rPr lang="en-US" dirty="0" smtClean="0"/>
              <a:t>In-order x86 many-core simulator</a:t>
            </a:r>
          </a:p>
          <a:p>
            <a:pPr lvl="1">
              <a:spcAft>
                <a:spcPts val="3000"/>
              </a:spcAft>
            </a:pPr>
            <a:r>
              <a:rPr lang="en-US" dirty="0" smtClean="0"/>
              <a:t>32K, 8-way L1, 4MB 16-way shared LLC,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directory </a:t>
            </a:r>
            <a:r>
              <a:rPr lang="en-US" dirty="0" smtClean="0"/>
              <a:t>cache coherence</a:t>
            </a:r>
            <a:r>
              <a:rPr lang="en-US" dirty="0" smtClean="0"/>
              <a:t>, 60ns</a:t>
            </a:r>
            <a:r>
              <a:rPr lang="en-US" dirty="0" smtClean="0"/>
              <a:t> memory latency,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dual</a:t>
            </a:r>
            <a:r>
              <a:rPr lang="en-US" dirty="0" smtClean="0"/>
              <a:t>-channel 4GB/s </a:t>
            </a:r>
            <a:r>
              <a:rPr lang="en-US" dirty="0" smtClean="0"/>
              <a:t>memory interface</a:t>
            </a:r>
          </a:p>
          <a:p>
            <a:r>
              <a:rPr lang="en-US" dirty="0" smtClean="0"/>
              <a:t>Energy estimates from </a:t>
            </a:r>
            <a:r>
              <a:rPr lang="en-US" dirty="0" err="1" smtClean="0"/>
              <a:t>McPAT</a:t>
            </a:r>
            <a:r>
              <a:rPr lang="en-US" dirty="0" smtClean="0"/>
              <a:t> (1GHz, 1W, LOP)</a:t>
            </a:r>
            <a:endParaRPr lang="en-US" dirty="0" smtClean="0"/>
          </a:p>
          <a:p>
            <a:pPr lvl="1">
              <a:spcAft>
                <a:spcPts val="3600"/>
              </a:spcAft>
            </a:pPr>
            <a:r>
              <a:rPr lang="en-US" dirty="0" smtClean="0"/>
              <a:t>Used to drive thermal model </a:t>
            </a:r>
          </a:p>
          <a:p>
            <a:r>
              <a:rPr lang="en-US" dirty="0" smtClean="0"/>
              <a:t>Workloads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Vision </a:t>
            </a:r>
            <a:r>
              <a:rPr lang="en-US" dirty="0" smtClean="0"/>
              <a:t>kernels </a:t>
            </a:r>
            <a:r>
              <a:rPr lang="en-US" sz="2000" dirty="0" smtClean="0"/>
              <a:t>[</a:t>
            </a:r>
            <a:r>
              <a:rPr lang="en-US" sz="2000" dirty="0" smtClean="0"/>
              <a:t>SD-VBS]</a:t>
            </a:r>
            <a:r>
              <a:rPr lang="en-US" dirty="0" smtClean="0"/>
              <a:t>, </a:t>
            </a:r>
            <a:r>
              <a:rPr lang="en-US" dirty="0" smtClean="0"/>
              <a:t>feature extraction</a:t>
            </a:r>
            <a:r>
              <a:rPr lang="en-US" dirty="0" smtClean="0"/>
              <a:t> app. </a:t>
            </a:r>
            <a:r>
              <a:rPr lang="en-US" sz="2000" dirty="0" smtClean="0"/>
              <a:t>[</a:t>
            </a:r>
            <a:r>
              <a:rPr lang="en-US" sz="2000" dirty="0" err="1" smtClean="0"/>
              <a:t>MEVBench</a:t>
            </a:r>
            <a:r>
              <a:rPr lang="en-US" sz="2000" dirty="0" smtClean="0"/>
              <a:t>]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CC57-CE7D-8143-BD13-67094D272EE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Sprinting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/>
          <p:cNvGraphicFramePr>
            <a:graphicFrameLocks noGrp="1"/>
          </p:cNvGraphicFramePr>
          <p:nvPr>
            <p:ph idx="1"/>
          </p:nvPr>
        </p:nvGraphicFramePr>
        <p:xfrm>
          <a:off x="742073" y="838200"/>
          <a:ext cx="8229600" cy="357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 bwMode="auto">
          <a:xfrm>
            <a:off x="6653790" y="2063848"/>
            <a:ext cx="2490210" cy="47078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660682" y="2534633"/>
            <a:ext cx="2483318" cy="35193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Responsiveness Evaluation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5543E-C052-B94D-8CA8-5BD72BC9838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Sprinting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52674" y="4331845"/>
            <a:ext cx="267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size (Megapixels)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574348" y="2209004"/>
            <a:ext cx="226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normalized speedup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2073" y="5186086"/>
            <a:ext cx="7723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5EA7"/>
                </a:solidFill>
                <a:latin typeface="Calibri"/>
                <a:cs typeface="Calibri"/>
              </a:rPr>
              <a:t>DVFS completes less computation</a:t>
            </a:r>
            <a:br>
              <a:rPr lang="en-US" sz="2800" b="1" dirty="0" smtClean="0">
                <a:solidFill>
                  <a:srgbClr val="005EA7"/>
                </a:solidFill>
                <a:latin typeface="Calibri"/>
                <a:cs typeface="Calibri"/>
              </a:rPr>
            </a:br>
            <a:r>
              <a:rPr lang="en-US" sz="2800" b="1" dirty="0" smtClean="0">
                <a:solidFill>
                  <a:srgbClr val="005EA7"/>
                </a:solidFill>
                <a:latin typeface="Calibri"/>
                <a:cs typeface="Calibri"/>
              </a:rPr>
              <a:t>before exhausting thermal capacity </a:t>
            </a:r>
            <a:endParaRPr lang="en-US" sz="2800" b="1" dirty="0">
              <a:solidFill>
                <a:srgbClr val="005EA7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66055" y="3168215"/>
            <a:ext cx="641552" cy="369332"/>
          </a:xfrm>
          <a:prstGeom prst="rect">
            <a:avLst/>
          </a:prstGeom>
          <a:solidFill>
            <a:srgbClr val="FFFFFF"/>
          </a:solidFill>
        </p:spPr>
        <p:txBody>
          <a:bodyPr wrap="none" lIns="0" rIns="0" rtlCol="0">
            <a:spAutoFit/>
          </a:bodyPr>
          <a:lstStyle/>
          <a:p>
            <a:r>
              <a:rPr lang="en-US" dirty="0" smtClean="0"/>
              <a:t>1.5mg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742073" y="4048320"/>
            <a:ext cx="541063" cy="36796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5815" y="3178235"/>
            <a:ext cx="3185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5EA7"/>
                </a:solidFill>
              </a:rPr>
              <a:t>Lack of thermal capacity</a:t>
            </a:r>
            <a:endParaRPr lang="en-US" sz="2000" b="1" dirty="0">
              <a:solidFill>
                <a:srgbClr val="005EA7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283136" y="3361238"/>
            <a:ext cx="539640" cy="6491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5678" y="3748990"/>
            <a:ext cx="1904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Too little work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660682" y="2886570"/>
            <a:ext cx="2483318" cy="35193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660682" y="3238507"/>
            <a:ext cx="2483318" cy="35193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43452" y="4790294"/>
            <a:ext cx="193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</a:rPr>
              <a:t></a:t>
            </a:r>
            <a:r>
              <a:rPr lang="en-US" dirty="0" smtClean="0">
                <a:ea typeface="Wingdings"/>
                <a:cs typeface="Wingdings"/>
              </a:rPr>
              <a:t> </a:t>
            </a:r>
            <a:r>
              <a:rPr lang="en-US" dirty="0" smtClean="0"/>
              <a:t>Less compute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653657" y="4790294"/>
            <a:ext cx="197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compute 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Chart bld="series"/>
        </p:bldSub>
      </p:bldGraphic>
      <p:bldP spid="16" grpId="0" animBg="1"/>
      <p:bldP spid="19" grpId="0" animBg="1"/>
      <p:bldP spid="21" grpId="0"/>
      <p:bldP spid="11" grpId="0"/>
      <p:bldP spid="11" grpId="1"/>
      <p:bldP spid="12" grpId="0" animBg="1"/>
      <p:bldP spid="12" grpId="1" animBg="1"/>
      <p:bldP spid="13" grpId="0"/>
      <p:bldP spid="13" grpId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for Responsiveness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388175" y="990599"/>
            <a:ext cx="8298626" cy="4295775"/>
          </a:xfrm>
        </p:spPr>
        <p:txBody>
          <a:bodyPr/>
          <a:lstStyle/>
          <a:p>
            <a:r>
              <a:rPr lang="en-US" dirty="0" smtClean="0"/>
              <a:t>Computational Sprinting</a:t>
            </a:r>
            <a:endParaRPr lang="en-US" dirty="0" smtClean="0"/>
          </a:p>
          <a:p>
            <a:pPr lvl="1"/>
            <a:r>
              <a:rPr lang="en-US" dirty="0" smtClean="0"/>
              <a:t>Intensely, but briefly </a:t>
            </a:r>
            <a:r>
              <a:rPr lang="en-US" dirty="0" smtClean="0"/>
              <a:t>exceed Thermal Design Power (TDP)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Exploit</a:t>
            </a:r>
            <a:r>
              <a:rPr lang="en-US" dirty="0" smtClean="0"/>
              <a:t> heat buffer via </a:t>
            </a:r>
            <a:r>
              <a:rPr lang="en-US" b="1" i="1" dirty="0" smtClean="0">
                <a:solidFill>
                  <a:srgbClr val="FF0000"/>
                </a:solidFill>
              </a:rPr>
              <a:t>thermal </a:t>
            </a:r>
            <a:r>
              <a:rPr lang="en-US" b="1" i="1" dirty="0" smtClean="0">
                <a:solidFill>
                  <a:srgbClr val="FF0000"/>
                </a:solidFill>
              </a:rPr>
              <a:t>capacitance</a:t>
            </a:r>
          </a:p>
          <a:p>
            <a:r>
              <a:rPr lang="en-US" dirty="0" smtClean="0"/>
              <a:t>State of the art: boost voltage (and frequency)</a:t>
            </a:r>
            <a:endParaRPr lang="en-US" dirty="0" smtClean="0"/>
          </a:p>
          <a:p>
            <a:pPr lvl="1"/>
            <a:r>
              <a:rPr lang="en-US" dirty="0" smtClean="0"/>
              <a:t>~25% boost in recent designs (e.g., Sandy Bridge) for ~30s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But,</a:t>
            </a:r>
            <a:r>
              <a:rPr lang="en-US" dirty="0" smtClean="0"/>
              <a:t> energy inefficient and limited benefit</a:t>
            </a:r>
          </a:p>
          <a:p>
            <a:r>
              <a:rPr lang="en-US" dirty="0" smtClean="0"/>
              <a:t>Alternative: </a:t>
            </a:r>
            <a:r>
              <a:rPr lang="en-US" b="1" i="1" dirty="0" smtClean="0">
                <a:solidFill>
                  <a:srgbClr val="FF0000"/>
                </a:solidFill>
              </a:rPr>
              <a:t>parallel </a:t>
            </a:r>
            <a:r>
              <a:rPr lang="en-US" dirty="0" smtClean="0"/>
              <a:t>sprinting</a:t>
            </a:r>
          </a:p>
          <a:p>
            <a:pPr lvl="1"/>
            <a:r>
              <a:rPr lang="en-US" dirty="0" smtClean="0"/>
              <a:t>Sustained operation of 1 core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Sprint by activating 10s of otherwise idle cores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Goal: responsiveness of 16W chip in 1W platform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CC57-CE7D-8143-BD13-67094D272EE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Computational Sprinting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189" y="5973844"/>
            <a:ext cx="7147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Is this feasible?</a:t>
            </a:r>
            <a:endParaRPr lang="en-US" sz="2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29" grpId="1" build="p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Responsiveness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22053"/>
            <a:ext cx="8229600" cy="1032264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005EA7"/>
                </a:solidFill>
              </a:rPr>
              <a:t>Average 10.2x improvement in responsiveness</a:t>
            </a:r>
          </a:p>
          <a:p>
            <a:pPr lvl="2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CC57-CE7D-8143-BD13-67094D272EE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Sprinting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457200" y="1177207"/>
          <a:ext cx="8229600" cy="2567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40822" y="3555303"/>
            <a:ext cx="104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disparity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5829" y="3555303"/>
            <a:ext cx="73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sobel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30571" y="3555303"/>
            <a:ext cx="89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31379" y="3555303"/>
            <a:ext cx="107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segment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33461" y="3539091"/>
            <a:ext cx="9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kmeans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1058451" y="1324256"/>
            <a:ext cx="7467928" cy="11367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661936" y="2301496"/>
            <a:ext cx="226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normalized speedup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7296" y="3556669"/>
            <a:ext cx="903312" cy="367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257800"/>
          </a:xfrm>
        </p:spPr>
        <p:txBody>
          <a:bodyPr/>
          <a:lstStyle/>
          <a:p>
            <a:r>
              <a:rPr lang="en-US" dirty="0" smtClean="0"/>
              <a:t>Computational Sprinting: </a:t>
            </a:r>
          </a:p>
          <a:p>
            <a:pPr lvl="1"/>
            <a:r>
              <a:rPr lang="en-US" dirty="0" smtClean="0"/>
              <a:t>Design for responsiveness by far exceeding </a:t>
            </a:r>
            <a:r>
              <a:rPr lang="en-US" dirty="0" smtClean="0"/>
              <a:t>TDP</a:t>
            </a:r>
          </a:p>
          <a:p>
            <a:pPr lvl="1"/>
            <a:r>
              <a:rPr lang="en-US" dirty="0" smtClean="0"/>
              <a:t>Exploit</a:t>
            </a:r>
            <a:r>
              <a:rPr lang="en-US" dirty="0" smtClean="0"/>
              <a:t> phase change material as thermal buffer</a:t>
            </a:r>
          </a:p>
          <a:p>
            <a:r>
              <a:rPr lang="en-US" dirty="0" smtClean="0"/>
              <a:t>Explored feasibility of sprinting</a:t>
            </a:r>
          </a:p>
          <a:p>
            <a:pPr lvl="1"/>
            <a:r>
              <a:rPr lang="en-US" dirty="0" smtClean="0"/>
              <a:t>Promising avenues for managing electrical, thermal and architectural barriers to sprinting</a:t>
            </a:r>
          </a:p>
          <a:p>
            <a:r>
              <a:rPr lang="en-US" dirty="0" smtClean="0"/>
              <a:t>Can enable order-of-magnitude improvements in responsiveness within the constraints of a 1W device</a:t>
            </a:r>
          </a:p>
          <a:p>
            <a:r>
              <a:rPr lang="en-US" dirty="0" smtClean="0"/>
              <a:t>Opportunity to rethink the </a:t>
            </a:r>
            <a:r>
              <a:rPr lang="en-US" dirty="0" smtClean="0"/>
              <a:t>stack around responsiveness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CC57-CE7D-8143-BD13-67094D272EE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Sprinting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CC57-CE7D-8143-BD13-67094D272EE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Sprinting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652" y="1938440"/>
            <a:ext cx="4952697" cy="29811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Work: Challenges &amp; Feasibility of </a:t>
            </a:r>
            <a:r>
              <a:rPr lang="en-US" dirty="0" smtClean="0"/>
              <a:t>Sprinting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388175" y="990600"/>
            <a:ext cx="8298626" cy="5257800"/>
          </a:xfrm>
        </p:spPr>
        <p:txBody>
          <a:bodyPr/>
          <a:lstStyle/>
          <a:p>
            <a:r>
              <a:rPr lang="en-US" dirty="0" smtClean="0"/>
              <a:t>Thermal challenges</a:t>
            </a:r>
          </a:p>
          <a:p>
            <a:pPr lvl="1"/>
            <a:r>
              <a:rPr lang="en-US" dirty="0" smtClean="0"/>
              <a:t>How/where to add thermal capacitance?</a:t>
            </a:r>
            <a:endParaRPr lang="en-US" dirty="0" smtClean="0"/>
          </a:p>
          <a:p>
            <a:pPr lvl="1">
              <a:spcAft>
                <a:spcPts val="1200"/>
              </a:spcAft>
              <a:buNone/>
            </a:pPr>
            <a:r>
              <a:rPr lang="en-US" i="1" dirty="0" smtClean="0"/>
              <a:t>   </a:t>
            </a:r>
            <a:r>
              <a:rPr lang="en-US" i="1" dirty="0" smtClean="0">
                <a:solidFill>
                  <a:srgbClr val="FF0000"/>
                </a:solidFill>
              </a:rPr>
              <a:t>Phase </a:t>
            </a:r>
            <a:r>
              <a:rPr lang="en-US" i="1" dirty="0" smtClean="0">
                <a:solidFill>
                  <a:srgbClr val="FF0000"/>
                </a:solidFill>
              </a:rPr>
              <a:t>change material close to the die</a:t>
            </a:r>
          </a:p>
          <a:p>
            <a:r>
              <a:rPr lang="en-US" dirty="0" smtClean="0"/>
              <a:t>Electrical challenges</a:t>
            </a:r>
          </a:p>
          <a:p>
            <a:pPr lvl="1"/>
            <a:r>
              <a:rPr lang="en-US" dirty="0" smtClean="0"/>
              <a:t>How to supply peak currents? </a:t>
            </a:r>
            <a:r>
              <a:rPr lang="en-US" i="1" dirty="0" smtClean="0">
                <a:solidFill>
                  <a:srgbClr val="FF0000"/>
                </a:solidFill>
              </a:rPr>
              <a:t>Ultracapacitor/</a:t>
            </a:r>
            <a:r>
              <a:rPr lang="en-US" i="1" dirty="0" smtClean="0">
                <a:solidFill>
                  <a:srgbClr val="FF0000"/>
                </a:solidFill>
              </a:rPr>
              <a:t>battery hybrid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How to ensure power stability? </a:t>
            </a:r>
            <a:r>
              <a:rPr lang="en-US" i="1" dirty="0" smtClean="0">
                <a:solidFill>
                  <a:srgbClr val="FF0000"/>
                </a:solidFill>
              </a:rPr>
              <a:t>Ramped core activation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dirty="0" smtClean="0"/>
              <a:t>Architectural challenges</a:t>
            </a:r>
          </a:p>
          <a:p>
            <a:pPr lvl="1"/>
            <a:r>
              <a:rPr lang="en-US" dirty="0" smtClean="0"/>
              <a:t>How to</a:t>
            </a:r>
            <a:r>
              <a:rPr lang="en-US" dirty="0" smtClean="0"/>
              <a:t> control sprints? </a:t>
            </a:r>
            <a:r>
              <a:rPr lang="en-US" i="1" dirty="0" smtClean="0">
                <a:solidFill>
                  <a:srgbClr val="FF0000"/>
                </a:solidFill>
              </a:rPr>
              <a:t>Thermal resource management</a:t>
            </a:r>
          </a:p>
          <a:p>
            <a:pPr lvl="1"/>
            <a:r>
              <a:rPr lang="en-US" dirty="0" smtClean="0"/>
              <a:t>How do applications benefit from sprinting?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CC57-CE7D-8143-BD13-67094D272EE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Computational Sprinting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984" y="5529488"/>
            <a:ext cx="8080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  <a:latin typeface="Calibri"/>
                <a:cs typeface="Calibri"/>
              </a:rPr>
              <a:t>10.2x responsiveness for vision workloads</a:t>
            </a:r>
          </a:p>
          <a:p>
            <a:pPr algn="ctr"/>
            <a:r>
              <a:rPr lang="en-US" sz="2800" b="1" dirty="0" smtClean="0">
                <a:solidFill>
                  <a:schemeClr val="accent6"/>
                </a:solidFill>
                <a:latin typeface="Calibri"/>
                <a:cs typeface="Calibri"/>
              </a:rPr>
              <a:t>via 16-core sprints within 1W TDP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CC57-CE7D-8143-BD13-67094D272EE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Computational Sprinting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b="1" dirty="0" smtClean="0">
                <a:solidFill>
                  <a:schemeClr val="tx2"/>
                </a:solidFill>
              </a:rPr>
              <a:t>Motivation</a:t>
            </a:r>
          </a:p>
          <a:p>
            <a:r>
              <a:rPr lang="en-US" dirty="0" smtClean="0"/>
              <a:t>Computational Sprinting</a:t>
            </a:r>
          </a:p>
          <a:p>
            <a:r>
              <a:rPr lang="en-US" dirty="0" smtClean="0"/>
              <a:t>Feasibility </a:t>
            </a:r>
            <a:r>
              <a:rPr lang="en-US" dirty="0" smtClean="0"/>
              <a:t>Study</a:t>
            </a:r>
          </a:p>
          <a:p>
            <a:r>
              <a:rPr lang="en-US" dirty="0" smtClean="0"/>
              <a:t>Performance </a:t>
            </a:r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Chart 43"/>
          <p:cNvGraphicFramePr/>
          <p:nvPr/>
        </p:nvGraphicFramePr>
        <p:xfrm>
          <a:off x="945946" y="916740"/>
          <a:ext cx="36576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533400"/>
          </a:xfrm>
        </p:spPr>
        <p:txBody>
          <a:bodyPr/>
          <a:lstStyle/>
          <a:p>
            <a:r>
              <a:rPr lang="en-US" dirty="0" smtClean="0"/>
              <a:t>Power Density Trends for Sustained Compute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CC57-CE7D-8143-BD13-67094D272EE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Sprinting</a:t>
            </a:r>
            <a:endParaRPr lang="en-US" dirty="0"/>
          </a:p>
        </p:txBody>
      </p:sp>
      <p:graphicFrame>
        <p:nvGraphicFramePr>
          <p:cNvPr id="39" name="Chart 38"/>
          <p:cNvGraphicFramePr/>
          <p:nvPr/>
        </p:nvGraphicFramePr>
        <p:xfrm>
          <a:off x="837850" y="3644745"/>
          <a:ext cx="36576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TextBox 39"/>
          <p:cNvSpPr txBox="1"/>
          <p:nvPr/>
        </p:nvSpPr>
        <p:spPr>
          <a:xfrm rot="16200000">
            <a:off x="681336" y="1523573"/>
            <a:ext cx="813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611201" y="2644930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611201" y="5366601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373410" y="4106277"/>
            <a:ext cx="1429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11459" y="4824842"/>
            <a:ext cx="76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r>
              <a:rPr lang="en-US" sz="2400" baseline="-25000" dirty="0" smtClean="0"/>
              <a:t>max</a:t>
            </a:r>
            <a:endParaRPr lang="en-US" sz="2400" dirty="0"/>
          </a:p>
        </p:txBody>
      </p:sp>
      <p:cxnSp>
        <p:nvCxnSpPr>
          <p:cNvPr id="46" name="Straight Connector 45"/>
          <p:cNvCxnSpPr/>
          <p:nvPr/>
        </p:nvCxnSpPr>
        <p:spPr bwMode="auto">
          <a:xfrm flipV="1">
            <a:off x="1474826" y="5000148"/>
            <a:ext cx="4043120" cy="3381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3668732" y="4597361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Thermal </a:t>
            </a:r>
            <a:r>
              <a:rPr lang="en-US" sz="2400" dirty="0" smtClean="0"/>
              <a:t>limit</a:t>
            </a:r>
            <a:endParaRPr lang="en-US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4317068" y="1301555"/>
            <a:ext cx="1428134" cy="1040229"/>
            <a:chOff x="3598232" y="1301555"/>
            <a:chExt cx="1428134" cy="1834855"/>
          </a:xfrm>
        </p:grpSpPr>
        <p:sp>
          <p:nvSpPr>
            <p:cNvPr id="47" name="Right Brace 46"/>
            <p:cNvSpPr/>
            <p:nvPr/>
          </p:nvSpPr>
          <p:spPr bwMode="auto">
            <a:xfrm>
              <a:off x="3598232" y="1301555"/>
              <a:ext cx="518636" cy="1834855"/>
            </a:xfrm>
            <a:prstGeom prst="righ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80224" y="1880119"/>
              <a:ext cx="946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&gt; 10x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472223" y="5651060"/>
            <a:ext cx="6199554" cy="13849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  <a:latin typeface="Calibri"/>
                <a:cs typeface="Calibri"/>
              </a:rPr>
              <a:t>How to meet thermal limit despite </a:t>
            </a:r>
          </a:p>
          <a:p>
            <a:pPr algn="ctr"/>
            <a:r>
              <a:rPr lang="en-US" sz="2800" b="1" dirty="0" smtClean="0">
                <a:solidFill>
                  <a:schemeClr val="accent6"/>
                </a:solidFill>
                <a:latin typeface="Calibri"/>
                <a:cs typeface="Calibri"/>
              </a:rPr>
              <a:t>power density increase?</a:t>
            </a:r>
            <a:endParaRPr lang="en-US" sz="2800" b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197647" y="2453470"/>
            <a:ext cx="140946" cy="461665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170911" y="5214752"/>
            <a:ext cx="166032" cy="461665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7157329" y="916740"/>
            <a:ext cx="1371600" cy="1371600"/>
            <a:chOff x="3200400" y="990600"/>
            <a:chExt cx="1371600" cy="1371600"/>
          </a:xfrm>
        </p:grpSpPr>
        <p:sp>
          <p:nvSpPr>
            <p:cNvPr id="70" name="Rectangle 69"/>
            <p:cNvSpPr/>
            <p:nvPr/>
          </p:nvSpPr>
          <p:spPr bwMode="auto">
            <a:xfrm>
              <a:off x="3200400" y="990600"/>
              <a:ext cx="1371600" cy="1371600"/>
            </a:xfrm>
            <a:prstGeom prst="rect">
              <a:avLst/>
            </a:prstGeom>
            <a:noFill/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pic>
          <p:nvPicPr>
            <p:cNvPr id="71" name="Picture 70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91840" y="1082040"/>
              <a:ext cx="1188720" cy="118872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7157329" y="2568887"/>
            <a:ext cx="1371600" cy="1371600"/>
            <a:chOff x="5174357" y="990600"/>
            <a:chExt cx="1371600" cy="1371600"/>
          </a:xfrm>
        </p:grpSpPr>
        <p:sp>
          <p:nvSpPr>
            <p:cNvPr id="73" name="Rectangle 72"/>
            <p:cNvSpPr/>
            <p:nvPr/>
          </p:nvSpPr>
          <p:spPr bwMode="auto">
            <a:xfrm>
              <a:off x="5174357" y="990600"/>
              <a:ext cx="1371600" cy="1371600"/>
            </a:xfrm>
            <a:prstGeom prst="rect">
              <a:avLst/>
            </a:prstGeom>
            <a:noFill/>
            <a:ln w="76200" cap="flat" cmpd="sng" algn="ctr">
              <a:solidFill>
                <a:srgbClr val="005E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grpSp>
          <p:nvGrpSpPr>
            <p:cNvPr id="74" name="Group 35"/>
            <p:cNvGrpSpPr/>
            <p:nvPr/>
          </p:nvGrpSpPr>
          <p:grpSpPr>
            <a:xfrm>
              <a:off x="5252570" y="1082040"/>
              <a:ext cx="1188721" cy="1188721"/>
              <a:chOff x="3805161" y="1335405"/>
              <a:chExt cx="2450592" cy="2450592"/>
            </a:xfrm>
            <a:noFill/>
          </p:grpSpPr>
          <p:pic>
            <p:nvPicPr>
              <p:cNvPr id="75" name="Picture 74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5161" y="1335405"/>
                <a:ext cx="1170431" cy="1170431"/>
              </a:xfrm>
              <a:prstGeom prst="rect">
                <a:avLst/>
              </a:prstGeom>
              <a:grpFill/>
            </p:spPr>
          </p:pic>
          <p:pic>
            <p:nvPicPr>
              <p:cNvPr id="76" name="Picture 75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5161" y="2615566"/>
                <a:ext cx="1170431" cy="1170431"/>
              </a:xfrm>
              <a:prstGeom prst="rect">
                <a:avLst/>
              </a:prstGeom>
              <a:grpFill/>
            </p:spPr>
          </p:pic>
          <p:pic>
            <p:nvPicPr>
              <p:cNvPr id="77" name="Picture 76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5322" y="1335405"/>
                <a:ext cx="1170431" cy="1170431"/>
              </a:xfrm>
              <a:prstGeom prst="rect">
                <a:avLst/>
              </a:prstGeom>
              <a:grpFill/>
            </p:spPr>
          </p:pic>
          <p:pic>
            <p:nvPicPr>
              <p:cNvPr id="78" name="Picture 77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5322" y="2615566"/>
                <a:ext cx="1170431" cy="1170431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79" name="Group 78"/>
          <p:cNvGrpSpPr/>
          <p:nvPr/>
        </p:nvGrpSpPr>
        <p:grpSpPr>
          <a:xfrm>
            <a:off x="7157329" y="4221033"/>
            <a:ext cx="1371600" cy="1371600"/>
            <a:chOff x="6933465" y="990600"/>
            <a:chExt cx="1371600" cy="1371600"/>
          </a:xfrm>
        </p:grpSpPr>
        <p:sp>
          <p:nvSpPr>
            <p:cNvPr id="80" name="Rectangle 79"/>
            <p:cNvSpPr/>
            <p:nvPr/>
          </p:nvSpPr>
          <p:spPr bwMode="auto">
            <a:xfrm>
              <a:off x="6933465" y="990600"/>
              <a:ext cx="1371600" cy="1371600"/>
            </a:xfrm>
            <a:prstGeom prst="rect">
              <a:avLst/>
            </a:prstGeom>
            <a:noFill/>
            <a:ln w="762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grpSp>
          <p:nvGrpSpPr>
            <p:cNvPr id="81" name="Group 63"/>
            <p:cNvGrpSpPr/>
            <p:nvPr/>
          </p:nvGrpSpPr>
          <p:grpSpPr>
            <a:xfrm>
              <a:off x="7024936" y="1083120"/>
              <a:ext cx="1188658" cy="1186561"/>
              <a:chOff x="7038131" y="4082720"/>
              <a:chExt cx="1188658" cy="1186561"/>
            </a:xfrm>
          </p:grpSpPr>
          <p:pic>
            <p:nvPicPr>
              <p:cNvPr id="82" name="Picture 81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8131" y="4082720"/>
                <a:ext cx="270162" cy="269133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4318" y="4082720"/>
                <a:ext cx="270162" cy="269133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8131" y="4387741"/>
                <a:ext cx="270162" cy="269133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4318" y="4387741"/>
                <a:ext cx="270162" cy="269133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8131" y="4695127"/>
                <a:ext cx="270162" cy="269133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4318" y="4695127"/>
                <a:ext cx="270162" cy="269133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8131" y="5000148"/>
                <a:ext cx="270162" cy="269133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4318" y="5000148"/>
                <a:ext cx="270162" cy="269133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50439" y="4082720"/>
                <a:ext cx="270162" cy="269133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6626" y="4082720"/>
                <a:ext cx="270162" cy="269133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50439" y="4387741"/>
                <a:ext cx="270162" cy="269133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6626" y="4387741"/>
                <a:ext cx="270162" cy="269133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50439" y="4695127"/>
                <a:ext cx="270162" cy="269133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6626" y="4695127"/>
                <a:ext cx="270162" cy="269133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50441" y="5000148"/>
                <a:ext cx="270162" cy="269133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6627" y="5000148"/>
                <a:ext cx="270162" cy="26913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 uiExpand="1">
        <p:bldSub>
          <a:bldChart bld="series"/>
        </p:bldSub>
      </p:bldGraphic>
      <p:bldGraphic spid="39" grpId="0" uiExpand="1">
        <p:bldSub>
          <a:bldChart bld="series"/>
        </p:bldSub>
      </p:bldGraphic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51" y="304800"/>
            <a:ext cx="82296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Option 1</a:t>
            </a:r>
            <a:r>
              <a:rPr lang="en-US" dirty="0" smtClean="0"/>
              <a:t>: Enhance Cooling?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CC57-CE7D-8143-BD13-67094D272EE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Sprinting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95841" y="5830332"/>
            <a:ext cx="71523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5EA7"/>
                </a:solidFill>
                <a:latin typeface="Calibri"/>
                <a:cs typeface="Calibri"/>
              </a:rPr>
              <a:t>Mobile devices limited to passive cooling</a:t>
            </a:r>
            <a:endParaRPr lang="en-US" sz="3200" b="1" dirty="0">
              <a:solidFill>
                <a:srgbClr val="005EA7"/>
              </a:solidFill>
              <a:latin typeface="Calibri"/>
              <a:cs typeface="Calibri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-111760" y="1969258"/>
            <a:ext cx="3024515" cy="2933908"/>
            <a:chOff x="5579507" y="2008348"/>
            <a:chExt cx="3024515" cy="2933908"/>
          </a:xfrm>
        </p:grpSpPr>
        <p:graphicFrame>
          <p:nvGraphicFramePr>
            <p:cNvPr id="34" name="Chart 33"/>
            <p:cNvGraphicFramePr/>
            <p:nvPr/>
          </p:nvGraphicFramePr>
          <p:xfrm>
            <a:off x="5579507" y="2008348"/>
            <a:ext cx="2997344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2" name="Group 41"/>
            <p:cNvGrpSpPr/>
            <p:nvPr/>
          </p:nvGrpSpPr>
          <p:grpSpPr>
            <a:xfrm>
              <a:off x="5786477" y="2333942"/>
              <a:ext cx="2817545" cy="2608314"/>
              <a:chOff x="5786477" y="2307206"/>
              <a:chExt cx="2817545" cy="2608314"/>
            </a:xfrm>
          </p:grpSpPr>
          <p:sp>
            <p:nvSpPr>
              <p:cNvPr id="37" name="Rectangle 36"/>
              <p:cNvSpPr/>
              <p:nvPr/>
            </p:nvSpPr>
            <p:spPr>
              <a:xfrm flipV="1">
                <a:off x="7670954" y="2307206"/>
                <a:ext cx="93306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600" dirty="0" smtClean="0">
                    <a:latin typeface="Wingdings"/>
                    <a:ea typeface="Wingdings"/>
                    <a:cs typeface="Wingdings"/>
                  </a:rPr>
                  <a:t></a:t>
                </a:r>
                <a:endParaRPr lang="en-US" sz="9600" dirty="0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5786477" y="2526136"/>
                <a:ext cx="2741188" cy="2389384"/>
                <a:chOff x="5786477" y="2526136"/>
                <a:chExt cx="2741188" cy="2389384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 rot="16200000">
                  <a:off x="5497977" y="3056081"/>
                  <a:ext cx="14292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temperature</a:t>
                  </a:r>
                  <a:endParaRPr lang="en-US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265331" y="4546188"/>
                  <a:ext cx="6207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time</a:t>
                  </a:r>
                  <a:endParaRPr lang="en-US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5786477" y="3894125"/>
                  <a:ext cx="7602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T</a:t>
                  </a:r>
                  <a:r>
                    <a:rPr lang="en-US" sz="2400" baseline="-25000" dirty="0" smtClean="0"/>
                    <a:t>max</a:t>
                  </a:r>
                  <a:endParaRPr lang="en-US" sz="2400" dirty="0"/>
                </a:p>
              </p:txBody>
            </p:sp>
            <p:cxnSp>
              <p:nvCxnSpPr>
                <p:cNvPr id="43" name="Straight Connector 42"/>
                <p:cNvCxnSpPr/>
                <p:nvPr/>
              </p:nvCxnSpPr>
              <p:spPr bwMode="auto">
                <a:xfrm>
                  <a:off x="6555990" y="4116758"/>
                  <a:ext cx="1971675" cy="15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54" name="Rectangle 53"/>
          <p:cNvSpPr/>
          <p:nvPr/>
        </p:nvSpPr>
        <p:spPr bwMode="auto">
          <a:xfrm>
            <a:off x="574867" y="4441501"/>
            <a:ext cx="166032" cy="461665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299168" y="4824733"/>
            <a:ext cx="572628" cy="461665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3188855" y="990600"/>
            <a:ext cx="1611745" cy="4161074"/>
            <a:chOff x="3188855" y="990600"/>
            <a:chExt cx="1611745" cy="416107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8855" y="3406684"/>
              <a:ext cx="1611745" cy="1744990"/>
            </a:xfrm>
            <a:prstGeom prst="rect">
              <a:avLst/>
            </a:prstGeom>
          </p:spPr>
        </p:pic>
        <p:grpSp>
          <p:nvGrpSpPr>
            <p:cNvPr id="107" name="Group 106"/>
            <p:cNvGrpSpPr/>
            <p:nvPr/>
          </p:nvGrpSpPr>
          <p:grpSpPr>
            <a:xfrm>
              <a:off x="3200400" y="990600"/>
              <a:ext cx="1371600" cy="1371600"/>
              <a:chOff x="3200400" y="990600"/>
              <a:chExt cx="1371600" cy="1371600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3200400" y="990600"/>
                <a:ext cx="1371600" cy="1371600"/>
              </a:xfrm>
              <a:prstGeom prst="rect">
                <a:avLst/>
              </a:prstGeom>
              <a:noFill/>
              <a:ln w="762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2" charset="-128"/>
                </a:endParaRPr>
              </a:p>
            </p:txBody>
          </p:sp>
          <p:pic>
            <p:nvPicPr>
              <p:cNvPr id="59" name="Picture 58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1840" y="1082040"/>
                <a:ext cx="1188720" cy="1188720"/>
              </a:xfrm>
              <a:prstGeom prst="rect">
                <a:avLst/>
              </a:prstGeom>
            </p:spPr>
          </p:pic>
        </p:grpSp>
      </p:grpSp>
      <p:grpSp>
        <p:nvGrpSpPr>
          <p:cNvPr id="111" name="Group 110"/>
          <p:cNvGrpSpPr/>
          <p:nvPr/>
        </p:nvGrpSpPr>
        <p:grpSpPr>
          <a:xfrm>
            <a:off x="4871796" y="990600"/>
            <a:ext cx="1855587" cy="4429077"/>
            <a:chOff x="4871796" y="990600"/>
            <a:chExt cx="1855587" cy="4429077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1796" y="3260773"/>
              <a:ext cx="1855587" cy="2158904"/>
            </a:xfrm>
            <a:prstGeom prst="rect">
              <a:avLst/>
            </a:prstGeom>
          </p:spPr>
        </p:pic>
        <p:grpSp>
          <p:nvGrpSpPr>
            <p:cNvPr id="108" name="Group 107"/>
            <p:cNvGrpSpPr/>
            <p:nvPr/>
          </p:nvGrpSpPr>
          <p:grpSpPr>
            <a:xfrm>
              <a:off x="5174357" y="990600"/>
              <a:ext cx="1371600" cy="1371600"/>
              <a:chOff x="5174357" y="990600"/>
              <a:chExt cx="1371600" cy="1371600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5174357" y="990600"/>
                <a:ext cx="1371600" cy="1371600"/>
              </a:xfrm>
              <a:prstGeom prst="rect">
                <a:avLst/>
              </a:prstGeom>
              <a:noFill/>
              <a:ln w="76200" cap="flat" cmpd="sng" algn="ctr">
                <a:solidFill>
                  <a:srgbClr val="005EA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2" charset="-128"/>
                </a:endParaRPr>
              </a:p>
            </p:txBody>
          </p:sp>
          <p:grpSp>
            <p:nvGrpSpPr>
              <p:cNvPr id="62" name="Group 35"/>
              <p:cNvGrpSpPr/>
              <p:nvPr/>
            </p:nvGrpSpPr>
            <p:grpSpPr>
              <a:xfrm>
                <a:off x="5252570" y="1082040"/>
                <a:ext cx="1188721" cy="1188721"/>
                <a:chOff x="3805161" y="1335405"/>
                <a:chExt cx="2450592" cy="2450592"/>
              </a:xfrm>
              <a:noFill/>
            </p:grpSpPr>
            <p:pic>
              <p:nvPicPr>
                <p:cNvPr id="63" name="Picture 62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05161" y="1335405"/>
                  <a:ext cx="1170431" cy="117043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64" name="Picture 63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05161" y="2615566"/>
                  <a:ext cx="1170431" cy="117043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65" name="Picture 64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85322" y="1335405"/>
                  <a:ext cx="1170431" cy="117043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66" name="Picture 65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85322" y="2615566"/>
                  <a:ext cx="1170431" cy="1170431"/>
                </a:xfrm>
                <a:prstGeom prst="rect">
                  <a:avLst/>
                </a:prstGeom>
                <a:grpFill/>
              </p:spPr>
            </p:pic>
          </p:grpSp>
        </p:grpSp>
      </p:grpSp>
      <p:grpSp>
        <p:nvGrpSpPr>
          <p:cNvPr id="112" name="Group 111"/>
          <p:cNvGrpSpPr/>
          <p:nvPr/>
        </p:nvGrpSpPr>
        <p:grpSpPr>
          <a:xfrm>
            <a:off x="6921920" y="990600"/>
            <a:ext cx="1536211" cy="4459406"/>
            <a:chOff x="6921920" y="990600"/>
            <a:chExt cx="1536211" cy="4459406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21920" y="3269462"/>
              <a:ext cx="1536211" cy="2180544"/>
            </a:xfrm>
            <a:prstGeom prst="rect">
              <a:avLst/>
            </a:prstGeom>
          </p:spPr>
        </p:pic>
        <p:grpSp>
          <p:nvGrpSpPr>
            <p:cNvPr id="109" name="Group 108"/>
            <p:cNvGrpSpPr/>
            <p:nvPr/>
          </p:nvGrpSpPr>
          <p:grpSpPr>
            <a:xfrm>
              <a:off x="6933465" y="990600"/>
              <a:ext cx="1371600" cy="1371600"/>
              <a:chOff x="6933465" y="990600"/>
              <a:chExt cx="1371600" cy="1371600"/>
            </a:xfrm>
          </p:grpSpPr>
          <p:sp>
            <p:nvSpPr>
              <p:cNvPr id="68" name="Rectangle 67"/>
              <p:cNvSpPr/>
              <p:nvPr/>
            </p:nvSpPr>
            <p:spPr bwMode="auto">
              <a:xfrm>
                <a:off x="6933465" y="990600"/>
                <a:ext cx="1371600" cy="1371600"/>
              </a:xfrm>
              <a:prstGeom prst="rect">
                <a:avLst/>
              </a:prstGeom>
              <a:noFill/>
              <a:ln w="762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2" charset="-128"/>
                </a:endParaRPr>
              </a:p>
            </p:txBody>
          </p:sp>
          <p:grpSp>
            <p:nvGrpSpPr>
              <p:cNvPr id="77" name="Group 63"/>
              <p:cNvGrpSpPr/>
              <p:nvPr/>
            </p:nvGrpSpPr>
            <p:grpSpPr>
              <a:xfrm>
                <a:off x="7024936" y="1083120"/>
                <a:ext cx="1188658" cy="1186561"/>
                <a:chOff x="7038131" y="4082720"/>
                <a:chExt cx="1188658" cy="1186561"/>
              </a:xfrm>
            </p:grpSpPr>
            <p:pic>
              <p:nvPicPr>
                <p:cNvPr id="88" name="Picture 87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38131" y="4082720"/>
                  <a:ext cx="270162" cy="269133"/>
                </a:xfrm>
                <a:prstGeom prst="rect">
                  <a:avLst/>
                </a:prstGeom>
              </p:spPr>
            </p:pic>
            <p:pic>
              <p:nvPicPr>
                <p:cNvPr id="89" name="Picture 88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44318" y="4082720"/>
                  <a:ext cx="270162" cy="269133"/>
                </a:xfrm>
                <a:prstGeom prst="rect">
                  <a:avLst/>
                </a:prstGeom>
              </p:spPr>
            </p:pic>
            <p:pic>
              <p:nvPicPr>
                <p:cNvPr id="90" name="Picture 89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38131" y="4387741"/>
                  <a:ext cx="270162" cy="269133"/>
                </a:xfrm>
                <a:prstGeom prst="rect">
                  <a:avLst/>
                </a:prstGeom>
              </p:spPr>
            </p:pic>
            <p:pic>
              <p:nvPicPr>
                <p:cNvPr id="91" name="Picture 90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44318" y="4387741"/>
                  <a:ext cx="270162" cy="269133"/>
                </a:xfrm>
                <a:prstGeom prst="rect">
                  <a:avLst/>
                </a:prstGeom>
              </p:spPr>
            </p:pic>
            <p:pic>
              <p:nvPicPr>
                <p:cNvPr id="92" name="Picture 9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38131" y="4695127"/>
                  <a:ext cx="270162" cy="269133"/>
                </a:xfrm>
                <a:prstGeom prst="rect">
                  <a:avLst/>
                </a:prstGeom>
              </p:spPr>
            </p:pic>
            <p:pic>
              <p:nvPicPr>
                <p:cNvPr id="93" name="Picture 92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44318" y="4695127"/>
                  <a:ext cx="270162" cy="269133"/>
                </a:xfrm>
                <a:prstGeom prst="rect">
                  <a:avLst/>
                </a:prstGeom>
              </p:spPr>
            </p:pic>
            <p:pic>
              <p:nvPicPr>
                <p:cNvPr id="94" name="Picture 93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38131" y="5000148"/>
                  <a:ext cx="270162" cy="269133"/>
                </a:xfrm>
                <a:prstGeom prst="rect">
                  <a:avLst/>
                </a:prstGeom>
              </p:spPr>
            </p:pic>
            <p:pic>
              <p:nvPicPr>
                <p:cNvPr id="95" name="Picture 94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44318" y="5000148"/>
                  <a:ext cx="270162" cy="269133"/>
                </a:xfrm>
                <a:prstGeom prst="rect">
                  <a:avLst/>
                </a:prstGeom>
              </p:spPr>
            </p:pic>
            <p:pic>
              <p:nvPicPr>
                <p:cNvPr id="96" name="Picture 95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50439" y="4082720"/>
                  <a:ext cx="270162" cy="269133"/>
                </a:xfrm>
                <a:prstGeom prst="rect">
                  <a:avLst/>
                </a:prstGeom>
              </p:spPr>
            </p:pic>
            <p:pic>
              <p:nvPicPr>
                <p:cNvPr id="97" name="Picture 96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56626" y="4082720"/>
                  <a:ext cx="270162" cy="269133"/>
                </a:xfrm>
                <a:prstGeom prst="rect">
                  <a:avLst/>
                </a:prstGeom>
              </p:spPr>
            </p:pic>
            <p:pic>
              <p:nvPicPr>
                <p:cNvPr id="98" name="Picture 97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50439" y="4387741"/>
                  <a:ext cx="270162" cy="269133"/>
                </a:xfrm>
                <a:prstGeom prst="rect">
                  <a:avLst/>
                </a:prstGeom>
              </p:spPr>
            </p:pic>
            <p:pic>
              <p:nvPicPr>
                <p:cNvPr id="99" name="Picture 98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56626" y="4387741"/>
                  <a:ext cx="270162" cy="269133"/>
                </a:xfrm>
                <a:prstGeom prst="rect">
                  <a:avLst/>
                </a:prstGeom>
              </p:spPr>
            </p:pic>
            <p:pic>
              <p:nvPicPr>
                <p:cNvPr id="100" name="Picture 99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50439" y="4695127"/>
                  <a:ext cx="270162" cy="269133"/>
                </a:xfrm>
                <a:prstGeom prst="rect">
                  <a:avLst/>
                </a:prstGeom>
              </p:spPr>
            </p:pic>
            <p:pic>
              <p:nvPicPr>
                <p:cNvPr id="101" name="Picture 100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56626" y="4695127"/>
                  <a:ext cx="270162" cy="269133"/>
                </a:xfrm>
                <a:prstGeom prst="rect">
                  <a:avLst/>
                </a:prstGeom>
              </p:spPr>
            </p:pic>
            <p:pic>
              <p:nvPicPr>
                <p:cNvPr id="102" name="Picture 10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50441" y="5000148"/>
                  <a:ext cx="270162" cy="269133"/>
                </a:xfrm>
                <a:prstGeom prst="rect">
                  <a:avLst/>
                </a:prstGeom>
              </p:spPr>
            </p:pic>
            <p:pic>
              <p:nvPicPr>
                <p:cNvPr id="103" name="Picture 102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56627" y="5000148"/>
                  <a:ext cx="270162" cy="269133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2: Decrease </a:t>
            </a:r>
            <a:r>
              <a:rPr lang="en-US" dirty="0" smtClean="0"/>
              <a:t>C</a:t>
            </a:r>
            <a:r>
              <a:rPr lang="en-US" dirty="0" smtClean="0"/>
              <a:t>hip </a:t>
            </a:r>
            <a:r>
              <a:rPr lang="en-US" dirty="0" smtClean="0"/>
              <a:t>A</a:t>
            </a:r>
            <a:r>
              <a:rPr lang="en-US" dirty="0" smtClean="0"/>
              <a:t>rea?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CC57-CE7D-8143-BD13-67094D272EE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Sprinting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03041" y="4759057"/>
            <a:ext cx="7737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5EA7"/>
                </a:solidFill>
                <a:latin typeface="Calibri"/>
                <a:cs typeface="Calibri"/>
              </a:rPr>
              <a:t>Reduces cost, but s</a:t>
            </a:r>
            <a:r>
              <a:rPr lang="en-US" sz="3200" b="1" dirty="0" smtClean="0">
                <a:solidFill>
                  <a:srgbClr val="005EA7"/>
                </a:solidFill>
                <a:latin typeface="Calibri"/>
                <a:cs typeface="Calibri"/>
              </a:rPr>
              <a:t>acrifices </a:t>
            </a:r>
          </a:p>
          <a:p>
            <a:pPr algn="ctr"/>
            <a:r>
              <a:rPr lang="en-US" sz="3200" b="1" dirty="0" smtClean="0">
                <a:solidFill>
                  <a:srgbClr val="005EA7"/>
                </a:solidFill>
                <a:latin typeface="Calibri"/>
                <a:cs typeface="Calibri"/>
              </a:rPr>
              <a:t>benefits from Moore’s law  </a:t>
            </a:r>
            <a:endParaRPr lang="en-US" sz="3200" b="1" dirty="0" smtClean="0">
              <a:solidFill>
                <a:srgbClr val="005EA7"/>
              </a:solidFill>
              <a:latin typeface="Calibri"/>
              <a:cs typeface="Calibri"/>
            </a:endParaRPr>
          </a:p>
          <a:p>
            <a:pPr algn="ctr">
              <a:buFontTx/>
              <a:buChar char="-"/>
            </a:pPr>
            <a:endParaRPr lang="en-US" sz="3200" b="1" dirty="0">
              <a:solidFill>
                <a:srgbClr val="005EA7"/>
              </a:solidFill>
              <a:latin typeface="Calibri"/>
              <a:cs typeface="Calibri"/>
            </a:endParaRPr>
          </a:p>
        </p:txBody>
      </p:sp>
      <p:pic>
        <p:nvPicPr>
          <p:cNvPr id="27" name="Picture 2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4366" y="1123949"/>
            <a:ext cx="2377440" cy="2377440"/>
          </a:xfrm>
          <a:prstGeom prst="rect">
            <a:avLst/>
          </a:prstGeom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002900" y="1121790"/>
            <a:ext cx="1135494" cy="1135494"/>
          </a:xfrm>
          <a:prstGeom prst="rect">
            <a:avLst/>
          </a:prstGeom>
        </p:spPr>
      </p:pic>
      <p:pic>
        <p:nvPicPr>
          <p:cNvPr id="37" name="Picture 3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09487" y="1162201"/>
            <a:ext cx="540324" cy="5382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33400"/>
          </a:xfrm>
        </p:spPr>
        <p:txBody>
          <a:bodyPr/>
          <a:lstStyle/>
          <a:p>
            <a:r>
              <a:rPr lang="en-US" dirty="0" smtClean="0"/>
              <a:t>Option 3: Decrease </a:t>
            </a:r>
            <a:r>
              <a:rPr lang="en-US" dirty="0" smtClean="0"/>
              <a:t>Active </a:t>
            </a:r>
            <a:r>
              <a:rPr lang="en-US" dirty="0" smtClean="0"/>
              <a:t>Fraction?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CC57-CE7D-8143-BD13-67094D272EE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Computational Sprinting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40663" y="4783723"/>
            <a:ext cx="76626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/>
                </a:solidFill>
                <a:latin typeface="Calibri"/>
                <a:cs typeface="Calibri"/>
              </a:rPr>
              <a:t>How do we extract application performance </a:t>
            </a:r>
          </a:p>
          <a:p>
            <a:pPr algn="ctr"/>
            <a:r>
              <a:rPr lang="en-US" sz="3200" b="1" dirty="0" smtClean="0">
                <a:solidFill>
                  <a:schemeClr val="accent6"/>
                </a:solidFill>
                <a:latin typeface="Calibri"/>
                <a:cs typeface="Calibri"/>
              </a:rPr>
              <a:t>from dark silicon? </a:t>
            </a:r>
            <a:endParaRPr lang="en-US" sz="3200" b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54367" y="1032509"/>
            <a:ext cx="2377440" cy="2377440"/>
            <a:chOff x="454367" y="1032509"/>
            <a:chExt cx="2377440" cy="237744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54367" y="1032509"/>
              <a:ext cx="2377440" cy="2377440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pic>
          <p:nvPicPr>
            <p:cNvPr id="36" name="Picture 3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806" y="1123949"/>
              <a:ext cx="2194560" cy="2194560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025898" y="1032509"/>
            <a:ext cx="2377440" cy="2377440"/>
            <a:chOff x="6025898" y="1032509"/>
            <a:chExt cx="2377440" cy="237744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6025898" y="1032509"/>
              <a:ext cx="2377440" cy="2377440"/>
            </a:xfrm>
            <a:prstGeom prst="rect">
              <a:avLst/>
            </a:prstGeom>
            <a:noFill/>
            <a:ln w="76200" cap="flat" cmpd="sng" algn="ctr">
              <a:solidFill>
                <a:srgbClr val="78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117331" y="1123949"/>
              <a:ext cx="2194574" cy="2194561"/>
              <a:chOff x="8799849" y="1160972"/>
              <a:chExt cx="2378858" cy="2375580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9413763" y="1160972"/>
                <a:ext cx="539496" cy="539496"/>
              </a:xfrm>
              <a:prstGeom prst="rect">
                <a:avLst/>
              </a:prstGeom>
              <a:solidFill>
                <a:srgbClr val="000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2" charset="-128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0026835" y="1160972"/>
                <a:ext cx="539496" cy="539496"/>
              </a:xfrm>
              <a:prstGeom prst="rect">
                <a:avLst/>
              </a:prstGeom>
              <a:solidFill>
                <a:srgbClr val="000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2" charset="-128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0639210" y="1160972"/>
                <a:ext cx="539496" cy="539496"/>
              </a:xfrm>
              <a:prstGeom prst="rect">
                <a:avLst/>
              </a:prstGeom>
              <a:solidFill>
                <a:srgbClr val="000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2" charset="-128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9413763" y="2997055"/>
                <a:ext cx="539496" cy="539496"/>
              </a:xfrm>
              <a:prstGeom prst="rect">
                <a:avLst/>
              </a:prstGeom>
              <a:solidFill>
                <a:srgbClr val="000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2" charset="-128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10026835" y="2997055"/>
                <a:ext cx="539496" cy="539496"/>
              </a:xfrm>
              <a:prstGeom prst="rect">
                <a:avLst/>
              </a:prstGeom>
              <a:solidFill>
                <a:srgbClr val="000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2" charset="-128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10639211" y="2997055"/>
                <a:ext cx="539496" cy="539496"/>
              </a:xfrm>
              <a:prstGeom prst="rect">
                <a:avLst/>
              </a:prstGeom>
              <a:solidFill>
                <a:srgbClr val="000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2" charset="-128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8801390" y="2997056"/>
                <a:ext cx="539496" cy="539496"/>
              </a:xfrm>
              <a:prstGeom prst="rect">
                <a:avLst/>
              </a:prstGeom>
              <a:solidFill>
                <a:srgbClr val="000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2" charset="-128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9413066" y="2387013"/>
                <a:ext cx="539496" cy="539496"/>
              </a:xfrm>
              <a:prstGeom prst="rect">
                <a:avLst/>
              </a:prstGeom>
              <a:solidFill>
                <a:srgbClr val="000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2" charset="-128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10026139" y="2387013"/>
                <a:ext cx="539496" cy="539496"/>
              </a:xfrm>
              <a:prstGeom prst="rect">
                <a:avLst/>
              </a:prstGeom>
              <a:solidFill>
                <a:srgbClr val="000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2" charset="-128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0638513" y="2387013"/>
                <a:ext cx="539496" cy="539496"/>
              </a:xfrm>
              <a:prstGeom prst="rect">
                <a:avLst/>
              </a:prstGeom>
              <a:solidFill>
                <a:srgbClr val="000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2" charset="-128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8800692" y="2387014"/>
                <a:ext cx="539496" cy="539496"/>
              </a:xfrm>
              <a:prstGeom prst="rect">
                <a:avLst/>
              </a:prstGeom>
              <a:solidFill>
                <a:srgbClr val="000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2" charset="-128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9413764" y="1771014"/>
                <a:ext cx="539496" cy="539496"/>
              </a:xfrm>
              <a:prstGeom prst="rect">
                <a:avLst/>
              </a:prstGeom>
              <a:solidFill>
                <a:srgbClr val="000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2" charset="-128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10026837" y="1771014"/>
                <a:ext cx="539496" cy="539496"/>
              </a:xfrm>
              <a:prstGeom prst="rect">
                <a:avLst/>
              </a:prstGeom>
              <a:solidFill>
                <a:srgbClr val="000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2" charset="-128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10639209" y="1771014"/>
                <a:ext cx="539496" cy="539496"/>
              </a:xfrm>
              <a:prstGeom prst="rect">
                <a:avLst/>
              </a:prstGeom>
              <a:solidFill>
                <a:srgbClr val="000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2" charset="-128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8801381" y="1771014"/>
                <a:ext cx="539496" cy="539496"/>
              </a:xfrm>
              <a:prstGeom prst="rect">
                <a:avLst/>
              </a:prstGeom>
              <a:solidFill>
                <a:srgbClr val="000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2" charset="-128"/>
                </a:endParaRPr>
              </a:p>
            </p:txBody>
          </p:sp>
          <p:pic>
            <p:nvPicPr>
              <p:cNvPr id="99" name="Picture 98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99849" y="1160972"/>
                <a:ext cx="540324" cy="538267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3245825" y="1032509"/>
            <a:ext cx="2377440" cy="2377440"/>
            <a:chOff x="3245825" y="1123949"/>
            <a:chExt cx="2377440" cy="237744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3245825" y="1123949"/>
              <a:ext cx="2377440" cy="2377440"/>
            </a:xfrm>
            <a:prstGeom prst="rect">
              <a:avLst/>
            </a:prstGeom>
            <a:noFill/>
            <a:ln w="762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3337265" y="1215389"/>
              <a:ext cx="2194560" cy="2194560"/>
              <a:chOff x="770349" y="1114284"/>
              <a:chExt cx="2377440" cy="2376548"/>
            </a:xfrm>
          </p:grpSpPr>
          <p:sp>
            <p:nvSpPr>
              <p:cNvPr id="101" name="Rectangle 100"/>
              <p:cNvSpPr/>
              <p:nvPr/>
            </p:nvSpPr>
            <p:spPr bwMode="auto">
              <a:xfrm>
                <a:off x="770349" y="2347832"/>
                <a:ext cx="1135494" cy="1143000"/>
              </a:xfrm>
              <a:prstGeom prst="rect">
                <a:avLst/>
              </a:prstGeom>
              <a:solidFill>
                <a:srgbClr val="000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2" charset="-128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012295" y="2347832"/>
                <a:ext cx="1135494" cy="1143000"/>
              </a:xfrm>
              <a:prstGeom prst="rect">
                <a:avLst/>
              </a:prstGeom>
              <a:solidFill>
                <a:srgbClr val="000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2" charset="-128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012295" y="1114284"/>
                <a:ext cx="1135494" cy="1143000"/>
              </a:xfrm>
              <a:prstGeom prst="rect">
                <a:avLst/>
              </a:prstGeom>
              <a:solidFill>
                <a:srgbClr val="000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2" charset="-128"/>
                </a:endParaRPr>
              </a:p>
            </p:txBody>
          </p:sp>
          <p:pic>
            <p:nvPicPr>
              <p:cNvPr id="104" name="Picture 103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0349" y="1121790"/>
                <a:ext cx="1135494" cy="113549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arun_hpca_2012_sent">
  <a:themeElements>
    <a:clrScheme name="acg-template 13">
      <a:dk1>
        <a:srgbClr val="000000"/>
      </a:dk1>
      <a:lt1>
        <a:srgbClr val="FFFFFF"/>
      </a:lt1>
      <a:dk2>
        <a:srgbClr val="780000"/>
      </a:dk2>
      <a:lt2>
        <a:srgbClr val="808080"/>
      </a:lt2>
      <a:accent1>
        <a:srgbClr val="9AD7FF"/>
      </a:accent1>
      <a:accent2>
        <a:srgbClr val="0069B9"/>
      </a:accent2>
      <a:accent3>
        <a:srgbClr val="FFFFFF"/>
      </a:accent3>
      <a:accent4>
        <a:srgbClr val="000000"/>
      </a:accent4>
      <a:accent5>
        <a:srgbClr val="CAE8FF"/>
      </a:accent5>
      <a:accent6>
        <a:srgbClr val="005EA7"/>
      </a:accent6>
      <a:hlink>
        <a:srgbClr val="00A5F6"/>
      </a:hlink>
      <a:folHlink>
        <a:srgbClr val="780000"/>
      </a:folHlink>
    </a:clrScheme>
    <a:fontScheme name="acg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acg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g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g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g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g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g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g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g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g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g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g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g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g-template 13">
        <a:dk1>
          <a:srgbClr val="000000"/>
        </a:dk1>
        <a:lt1>
          <a:srgbClr val="FFFFFF"/>
        </a:lt1>
        <a:dk2>
          <a:srgbClr val="780000"/>
        </a:dk2>
        <a:lt2>
          <a:srgbClr val="808080"/>
        </a:lt2>
        <a:accent1>
          <a:srgbClr val="9AD7FF"/>
        </a:accent1>
        <a:accent2>
          <a:srgbClr val="0069B9"/>
        </a:accent2>
        <a:accent3>
          <a:srgbClr val="FFFFFF"/>
        </a:accent3>
        <a:accent4>
          <a:srgbClr val="000000"/>
        </a:accent4>
        <a:accent5>
          <a:srgbClr val="CAE8FF"/>
        </a:accent5>
        <a:accent6>
          <a:srgbClr val="005EA7"/>
        </a:accent6>
        <a:hlink>
          <a:srgbClr val="00A5F6"/>
        </a:hlink>
        <a:folHlink>
          <a:srgbClr val="78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arun_hpca_2012_sent.thmx</Template>
  <TotalTime>35258</TotalTime>
  <Words>1291</Words>
  <Application>Microsoft Macintosh PowerPoint</Application>
  <PresentationFormat>On-screen Show (4:3)</PresentationFormat>
  <Paragraphs>350</Paragraphs>
  <Slides>32</Slides>
  <Notes>30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arun_hpca_2012_sent</vt:lpstr>
      <vt:lpstr>Computational Sprinting</vt:lpstr>
      <vt:lpstr>Technology and Mobile Application Trends</vt:lpstr>
      <vt:lpstr>Designing for Responsiveness</vt:lpstr>
      <vt:lpstr>This Work: Challenges &amp; Feasibility of Sprinting</vt:lpstr>
      <vt:lpstr>Outline</vt:lpstr>
      <vt:lpstr>Power Density Trends for Sustained Compute</vt:lpstr>
      <vt:lpstr>Option 1: Enhance Cooling?</vt:lpstr>
      <vt:lpstr>Option 2: Decrease Chip Area?</vt:lpstr>
      <vt:lpstr>Option 3: Decrease Active Fraction?</vt:lpstr>
      <vt:lpstr>Accelerator Cores?</vt:lpstr>
      <vt:lpstr>Design for Responsiveness</vt:lpstr>
      <vt:lpstr>Computational Sprinting</vt:lpstr>
      <vt:lpstr>Parallel Computational Sprinting</vt:lpstr>
      <vt:lpstr>Parallel Computational Sprinting</vt:lpstr>
      <vt:lpstr>Parallel Computational Sprinting</vt:lpstr>
      <vt:lpstr>Parallel Computational Sprinting</vt:lpstr>
      <vt:lpstr>Parallel Computational Sprinting</vt:lpstr>
      <vt:lpstr>Extending Sprint Duration:  Role of Thermal Capacitance</vt:lpstr>
      <vt:lpstr>Augmented Sprinting with PCM</vt:lpstr>
      <vt:lpstr>Augmented Sprinting with PCM</vt:lpstr>
      <vt:lpstr>Augmented Sprinting with PCM</vt:lpstr>
      <vt:lpstr>Outline</vt:lpstr>
      <vt:lpstr>Thermal Challenges</vt:lpstr>
      <vt:lpstr>Electrical Challenge #1: Peak Current Demands</vt:lpstr>
      <vt:lpstr>Electrical Challenge #2: On-chip Voltage Stability</vt:lpstr>
      <vt:lpstr>Hardware/Software Challenges</vt:lpstr>
      <vt:lpstr>Performance Evaluation</vt:lpstr>
      <vt:lpstr>Methodology</vt:lpstr>
      <vt:lpstr>Responsiveness Evaluation</vt:lpstr>
      <vt:lpstr>Responsiveness Evaluation</vt:lpstr>
      <vt:lpstr>Conclusions</vt:lpstr>
      <vt:lpstr>Slide 32</vt:lpstr>
    </vt:vector>
  </TitlesOfParts>
  <Company>University of Pennsylvania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and Runtime Mechanisms for Energy Efficient Computational Sprinting</dc:title>
  <dc:creator>Arun Raghavan</dc:creator>
  <cp:lastModifiedBy>Arun  Raghavan</cp:lastModifiedBy>
  <cp:revision>1218</cp:revision>
  <dcterms:created xsi:type="dcterms:W3CDTF">2012-02-21T17:36:34Z</dcterms:created>
  <dcterms:modified xsi:type="dcterms:W3CDTF">2012-02-29T20:09:51Z</dcterms:modified>
</cp:coreProperties>
</file>