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E0000"/>
    <a:srgbClr val="FF7C80"/>
    <a:srgbClr val="336699"/>
    <a:srgbClr val="6699FF"/>
    <a:srgbClr val="DDDDDD"/>
    <a:srgbClr val="0000FF"/>
    <a:srgbClr val="009900"/>
    <a:srgbClr val="52F4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0099" autoAdjust="0"/>
    <p:restoredTop sz="94678" autoAdjust="0"/>
  </p:normalViewPr>
  <p:slideViewPr>
    <p:cSldViewPr showGuides="1">
      <p:cViewPr varScale="1">
        <p:scale>
          <a:sx n="146" d="100"/>
          <a:sy n="146" d="100"/>
        </p:scale>
        <p:origin x="-848" y="-104"/>
      </p:cViewPr>
      <p:guideLst>
        <p:guide orient="horz" pos="2478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fld id="{5955F8DA-6195-3249-8323-2BC3D46608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fld id="{27421B55-920C-C041-9774-FBD09A2173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21B55-920C-C041-9774-FBD09A2173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5400" y="2273300"/>
            <a:ext cx="5181600" cy="2133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708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200" b="0"/>
          </a:p>
        </p:txBody>
      </p:sp>
      <p:sp>
        <p:nvSpPr>
          <p:cNvPr id="100357" name="Rectangle 5"/>
          <p:cNvSpPr>
            <a:spLocks noChangeArrowheads="1"/>
          </p:cNvSpPr>
          <p:nvPr userDrawn="1"/>
        </p:nvSpPr>
        <p:spPr bwMode="auto">
          <a:xfrm>
            <a:off x="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Based on slides © McGraw-Hill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Additional material © 2004 Lewis/Martin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2000" b="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11125" indent="-111125" algn="l" rtl="0" eaLnBrk="0" fontAlgn="base" hangingPunct="0">
        <a:spcBef>
          <a:spcPct val="20000"/>
        </a:spcBef>
        <a:spcAft>
          <a:spcPct val="0"/>
        </a:spcAft>
        <a:buChar char=" 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65125" y="1981200"/>
            <a:ext cx="320675" cy="8556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0">
                <a:solidFill>
                  <a:srgbClr val="000000"/>
                </a:solidFill>
              </a:rPr>
              <a:t>PC</a:t>
            </a:r>
            <a:endParaRPr lang="en-US" sz="1200" b="0" baseline="-25000">
              <a:solidFill>
                <a:srgbClr val="000000"/>
              </a:solidFill>
            </a:endParaRP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1143000" y="1981200"/>
            <a:ext cx="990600" cy="8858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Memory</a:t>
            </a:r>
            <a:endParaRPr lang="en-US" sz="1200" b="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b="0" dirty="0">
                <a:solidFill>
                  <a:srgbClr val="000000"/>
                </a:solidFill>
              </a:rPr>
              <a:t>2</a:t>
            </a:r>
            <a:r>
              <a:rPr lang="en-US" sz="1200" b="0" baseline="30000" dirty="0">
                <a:solidFill>
                  <a:srgbClr val="000000"/>
                </a:solidFill>
              </a:rPr>
              <a:t>16</a:t>
            </a:r>
            <a:r>
              <a:rPr lang="en-US" sz="1200" b="0" dirty="0">
                <a:solidFill>
                  <a:srgbClr val="000000"/>
                </a:solidFill>
              </a:rPr>
              <a:t> by 16 bit</a:t>
            </a:r>
            <a:br>
              <a:rPr lang="en-US" sz="1200" b="0" dirty="0">
                <a:solidFill>
                  <a:srgbClr val="000000"/>
                </a:solidFill>
              </a:rPr>
            </a:b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>
            <a:off x="685800" y="24384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 flipH="1" flipV="1">
            <a:off x="152400" y="2438400"/>
            <a:ext cx="0" cy="3657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3" name="Freeform 15"/>
          <p:cNvSpPr>
            <a:spLocks/>
          </p:cNvSpPr>
          <p:nvPr/>
        </p:nvSpPr>
        <p:spPr bwMode="auto">
          <a:xfrm>
            <a:off x="4953000" y="2676525"/>
            <a:ext cx="38100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 flipV="1">
            <a:off x="5334000" y="3200400"/>
            <a:ext cx="83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4800600" y="40386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46" name="Line 38"/>
          <p:cNvSpPr>
            <a:spLocks noChangeShapeType="1"/>
          </p:cNvSpPr>
          <p:nvPr/>
        </p:nvSpPr>
        <p:spPr bwMode="auto">
          <a:xfrm>
            <a:off x="5486399" y="5791200"/>
            <a:ext cx="182880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871" name="Group 63"/>
          <p:cNvGrpSpPr>
            <a:grpSpLocks/>
          </p:cNvGrpSpPr>
          <p:nvPr/>
        </p:nvGrpSpPr>
        <p:grpSpPr bwMode="auto">
          <a:xfrm>
            <a:off x="2041525" y="2133600"/>
            <a:ext cx="396875" cy="427038"/>
            <a:chOff x="4543" y="2488"/>
            <a:chExt cx="356" cy="383"/>
          </a:xfrm>
        </p:grpSpPr>
        <p:sp>
          <p:nvSpPr>
            <p:cNvPr id="247872" name="Line 64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73" name="Text Box 65"/>
            <p:cNvSpPr txBox="1">
              <a:spLocks noChangeArrowheads="1"/>
            </p:cNvSpPr>
            <p:nvPr/>
          </p:nvSpPr>
          <p:spPr bwMode="auto">
            <a:xfrm>
              <a:off x="4543" y="2488"/>
              <a:ext cx="35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grpSp>
        <p:nvGrpSpPr>
          <p:cNvPr id="247874" name="Group 66"/>
          <p:cNvGrpSpPr>
            <a:grpSpLocks/>
          </p:cNvGrpSpPr>
          <p:nvPr/>
        </p:nvGrpSpPr>
        <p:grpSpPr bwMode="auto">
          <a:xfrm>
            <a:off x="593725" y="2133600"/>
            <a:ext cx="396875" cy="427038"/>
            <a:chOff x="4544" y="2488"/>
            <a:chExt cx="355" cy="383"/>
          </a:xfrm>
        </p:grpSpPr>
        <p:sp>
          <p:nvSpPr>
            <p:cNvPr id="247875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76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247883" name="Group 75"/>
          <p:cNvGrpSpPr>
            <a:grpSpLocks/>
          </p:cNvGrpSpPr>
          <p:nvPr/>
        </p:nvGrpSpPr>
        <p:grpSpPr bwMode="auto">
          <a:xfrm>
            <a:off x="5257800" y="2886075"/>
            <a:ext cx="396875" cy="428625"/>
            <a:chOff x="4543" y="2488"/>
            <a:chExt cx="356" cy="383"/>
          </a:xfrm>
        </p:grpSpPr>
        <p:sp>
          <p:nvSpPr>
            <p:cNvPr id="247884" name="Line 76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85" name="Text Box 77"/>
            <p:cNvSpPr txBox="1">
              <a:spLocks noChangeArrowheads="1"/>
            </p:cNvSpPr>
            <p:nvPr/>
          </p:nvSpPr>
          <p:spPr bwMode="auto">
            <a:xfrm>
              <a:off x="4543" y="2488"/>
              <a:ext cx="35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247923" name="Line 115"/>
          <p:cNvSpPr>
            <a:spLocks noChangeShapeType="1"/>
          </p:cNvSpPr>
          <p:nvPr/>
        </p:nvSpPr>
        <p:spPr bwMode="auto">
          <a:xfrm flipH="1">
            <a:off x="990600" y="5334000"/>
            <a:ext cx="3886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87" name="Line 179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88" name="AutoShape 180"/>
          <p:cNvSpPr>
            <a:spLocks noChangeArrowheads="1"/>
          </p:cNvSpPr>
          <p:nvPr/>
        </p:nvSpPr>
        <p:spPr bwMode="auto">
          <a:xfrm rot="-5400000">
            <a:off x="7162799" y="3124200"/>
            <a:ext cx="838200" cy="2286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95" name="Line 187"/>
          <p:cNvSpPr>
            <a:spLocks noChangeShapeType="1"/>
          </p:cNvSpPr>
          <p:nvPr/>
        </p:nvSpPr>
        <p:spPr bwMode="auto">
          <a:xfrm flipV="1">
            <a:off x="7696199" y="32766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997" name="Group 189"/>
          <p:cNvGrpSpPr>
            <a:grpSpLocks/>
          </p:cNvGrpSpPr>
          <p:nvPr/>
        </p:nvGrpSpPr>
        <p:grpSpPr bwMode="auto">
          <a:xfrm>
            <a:off x="7680325" y="2956609"/>
            <a:ext cx="396875" cy="427037"/>
            <a:chOff x="4543" y="2488"/>
            <a:chExt cx="356" cy="383"/>
          </a:xfrm>
        </p:grpSpPr>
        <p:sp>
          <p:nvSpPr>
            <p:cNvPr id="247998" name="Line 19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999" name="Text Box 191"/>
            <p:cNvSpPr txBox="1">
              <a:spLocks noChangeArrowheads="1"/>
            </p:cNvSpPr>
            <p:nvPr/>
          </p:nvSpPr>
          <p:spPr bwMode="auto">
            <a:xfrm>
              <a:off x="4543" y="2488"/>
              <a:ext cx="35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sp>
        <p:nvSpPr>
          <p:cNvPr id="248107" name="Line 299"/>
          <p:cNvSpPr>
            <a:spLocks noChangeShapeType="1"/>
          </p:cNvSpPr>
          <p:nvPr/>
        </p:nvSpPr>
        <p:spPr bwMode="auto">
          <a:xfrm flipH="1" flipV="1">
            <a:off x="6705600" y="2850246"/>
            <a:ext cx="0" cy="2286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111" name="Line 303"/>
          <p:cNvSpPr>
            <a:spLocks noChangeShapeType="1"/>
          </p:cNvSpPr>
          <p:nvPr/>
        </p:nvSpPr>
        <p:spPr bwMode="auto">
          <a:xfrm flipH="1" flipV="1">
            <a:off x="7620000" y="25908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191" name="Line 383"/>
          <p:cNvSpPr>
            <a:spLocks noChangeShapeType="1"/>
          </p:cNvSpPr>
          <p:nvPr/>
        </p:nvSpPr>
        <p:spPr bwMode="auto">
          <a:xfrm flipV="1">
            <a:off x="4191001" y="3428999"/>
            <a:ext cx="7619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258" name="Line 450"/>
          <p:cNvSpPr>
            <a:spLocks noChangeShapeType="1"/>
          </p:cNvSpPr>
          <p:nvPr/>
        </p:nvSpPr>
        <p:spPr bwMode="auto">
          <a:xfrm flipV="1">
            <a:off x="4191000" y="289560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08" name="AutoShape 500"/>
          <p:cNvSpPr>
            <a:spLocks noChangeArrowheads="1"/>
          </p:cNvSpPr>
          <p:nvPr/>
        </p:nvSpPr>
        <p:spPr bwMode="auto">
          <a:xfrm rot="16200000">
            <a:off x="8077200" y="1524000"/>
            <a:ext cx="457200" cy="1524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2" name="Line 504"/>
          <p:cNvSpPr>
            <a:spLocks noChangeShapeType="1"/>
          </p:cNvSpPr>
          <p:nvPr/>
        </p:nvSpPr>
        <p:spPr bwMode="auto">
          <a:xfrm flipV="1">
            <a:off x="5181600" y="1447800"/>
            <a:ext cx="3048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3" name="Line 505"/>
          <p:cNvSpPr>
            <a:spLocks noChangeShapeType="1"/>
          </p:cNvSpPr>
          <p:nvPr/>
        </p:nvSpPr>
        <p:spPr bwMode="auto">
          <a:xfrm flipV="1">
            <a:off x="7620000" y="17526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7" name="Line 509"/>
          <p:cNvSpPr>
            <a:spLocks noChangeShapeType="1"/>
          </p:cNvSpPr>
          <p:nvPr/>
        </p:nvSpPr>
        <p:spPr bwMode="auto">
          <a:xfrm flipV="1">
            <a:off x="8382000" y="1600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20" name="Text Box 512"/>
          <p:cNvSpPr txBox="1">
            <a:spLocks noChangeArrowheads="1"/>
          </p:cNvSpPr>
          <p:nvPr/>
        </p:nvSpPr>
        <p:spPr bwMode="auto">
          <a:xfrm>
            <a:off x="7596093" y="1522820"/>
            <a:ext cx="63350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3’b111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48321" name="Text Box 513"/>
          <p:cNvSpPr txBox="1">
            <a:spLocks noChangeArrowheads="1"/>
          </p:cNvSpPr>
          <p:nvPr/>
        </p:nvSpPr>
        <p:spPr bwMode="auto">
          <a:xfrm>
            <a:off x="7391400" y="121802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insn[11:</a:t>
            </a:r>
            <a:r>
              <a:rPr lang="en-US" sz="1200" dirty="0">
                <a:latin typeface="Times New Roman" charset="0"/>
              </a:rPr>
              <a:t>9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48329" name="Group 521"/>
          <p:cNvGrpSpPr>
            <a:grpSpLocks/>
          </p:cNvGrpSpPr>
          <p:nvPr/>
        </p:nvGrpSpPr>
        <p:grpSpPr bwMode="auto">
          <a:xfrm>
            <a:off x="8305800" y="1295400"/>
            <a:ext cx="311150" cy="427038"/>
            <a:chOff x="4581" y="2488"/>
            <a:chExt cx="280" cy="383"/>
          </a:xfrm>
        </p:grpSpPr>
        <p:sp>
          <p:nvSpPr>
            <p:cNvPr id="248330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31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48354" name="Rectangle 546"/>
          <p:cNvSpPr>
            <a:spLocks noChangeArrowheads="1"/>
          </p:cNvSpPr>
          <p:nvPr/>
        </p:nvSpPr>
        <p:spPr bwMode="auto">
          <a:xfrm>
            <a:off x="4876800" y="4267200"/>
            <a:ext cx="609600" cy="1219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Branch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Unit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248365" name="Group 557"/>
          <p:cNvGrpSpPr>
            <a:grpSpLocks/>
          </p:cNvGrpSpPr>
          <p:nvPr/>
        </p:nvGrpSpPr>
        <p:grpSpPr bwMode="auto">
          <a:xfrm>
            <a:off x="5715000" y="5702300"/>
            <a:ext cx="76200" cy="165100"/>
            <a:chOff x="3024" y="3976"/>
            <a:chExt cx="48" cy="104"/>
          </a:xfrm>
        </p:grpSpPr>
        <p:sp>
          <p:nvSpPr>
            <p:cNvPr id="248366" name="Arc 558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67" name="Arc 559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8368" name="Line 560"/>
          <p:cNvSpPr>
            <a:spLocks noChangeShapeType="1"/>
          </p:cNvSpPr>
          <p:nvPr/>
        </p:nvSpPr>
        <p:spPr bwMode="auto">
          <a:xfrm flipV="1">
            <a:off x="2514600" y="685800"/>
            <a:ext cx="0" cy="434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8377" name="Group 569"/>
          <p:cNvGrpSpPr>
            <a:grpSpLocks/>
          </p:cNvGrpSpPr>
          <p:nvPr/>
        </p:nvGrpSpPr>
        <p:grpSpPr bwMode="auto">
          <a:xfrm>
            <a:off x="4191000" y="2581275"/>
            <a:ext cx="396875" cy="427038"/>
            <a:chOff x="4544" y="2488"/>
            <a:chExt cx="355" cy="383"/>
          </a:xfrm>
        </p:grpSpPr>
        <p:sp>
          <p:nvSpPr>
            <p:cNvPr id="248378" name="Line 57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79" name="Text Box 571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248380" name="Group 572"/>
          <p:cNvGrpSpPr>
            <a:grpSpLocks/>
          </p:cNvGrpSpPr>
          <p:nvPr/>
        </p:nvGrpSpPr>
        <p:grpSpPr bwMode="auto">
          <a:xfrm>
            <a:off x="4191000" y="3114675"/>
            <a:ext cx="396875" cy="427038"/>
            <a:chOff x="4544" y="2488"/>
            <a:chExt cx="355" cy="383"/>
          </a:xfrm>
        </p:grpSpPr>
        <p:sp>
          <p:nvSpPr>
            <p:cNvPr id="248381" name="Line 573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82" name="Text Box 574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sp>
        <p:nvSpPr>
          <p:cNvPr id="248391" name="Rectangle 58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2133600" cy="83820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LC4 Non</a:t>
            </a:r>
            <a:r>
              <a:rPr lang="en-US" sz="1400" dirty="0">
                <a:solidFill>
                  <a:schemeClr val="tx1"/>
                </a:solidFill>
              </a:rPr>
              <a:t>-Pipelined </a:t>
            </a:r>
            <a:r>
              <a:rPr lang="en-US" sz="1400" dirty="0" err="1">
                <a:solidFill>
                  <a:schemeClr val="tx1"/>
                </a:solidFill>
              </a:rPr>
              <a:t>Datapath</a:t>
            </a:r>
            <a:r>
              <a:rPr lang="en-US" sz="1400" dirty="0">
                <a:solidFill>
                  <a:schemeClr val="tx1"/>
                </a:solidFill>
              </a:rPr>
              <a:t> - Spring </a:t>
            </a:r>
            <a:r>
              <a:rPr lang="en-US" sz="1400" dirty="0" smtClean="0">
                <a:solidFill>
                  <a:schemeClr val="tx1"/>
                </a:solidFill>
              </a:rPr>
              <a:t>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1" name="Rectangle 5"/>
          <p:cNvSpPr>
            <a:spLocks noChangeArrowheads="1"/>
          </p:cNvSpPr>
          <p:nvPr/>
        </p:nvSpPr>
        <p:spPr bwMode="auto">
          <a:xfrm>
            <a:off x="8077200" y="2286000"/>
            <a:ext cx="838200" cy="19050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t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Reg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File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64" name="Text Box 151"/>
          <p:cNvSpPr txBox="1">
            <a:spLocks noChangeArrowheads="1"/>
          </p:cNvSpPr>
          <p:nvPr/>
        </p:nvSpPr>
        <p:spPr bwMode="auto">
          <a:xfrm>
            <a:off x="7996237" y="3106579"/>
            <a:ext cx="583726" cy="24622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en-US" sz="1000" dirty="0" smtClean="0"/>
              <a:t> </a:t>
            </a:r>
            <a:r>
              <a:rPr lang="en-US" sz="1000" dirty="0" err="1" smtClean="0"/>
              <a:t>wdata</a:t>
            </a:r>
            <a:endParaRPr lang="en-US" sz="1000" dirty="0"/>
          </a:p>
        </p:txBody>
      </p:sp>
      <p:sp>
        <p:nvSpPr>
          <p:cNvPr id="269" name="Line 299"/>
          <p:cNvSpPr>
            <a:spLocks noChangeShapeType="1"/>
          </p:cNvSpPr>
          <p:nvPr/>
        </p:nvSpPr>
        <p:spPr bwMode="auto">
          <a:xfrm flipH="1" flipV="1">
            <a:off x="8153400" y="19812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11"/>
          <p:cNvSpPr>
            <a:spLocks noChangeShapeType="1"/>
          </p:cNvSpPr>
          <p:nvPr/>
        </p:nvSpPr>
        <p:spPr bwMode="auto">
          <a:xfrm>
            <a:off x="8686800" y="16002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Line 299"/>
          <p:cNvSpPr>
            <a:spLocks noChangeShapeType="1"/>
          </p:cNvSpPr>
          <p:nvPr/>
        </p:nvSpPr>
        <p:spPr bwMode="auto">
          <a:xfrm flipH="1" flipV="1">
            <a:off x="8310562" y="10668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AutoShape 500"/>
          <p:cNvSpPr>
            <a:spLocks noChangeArrowheads="1"/>
          </p:cNvSpPr>
          <p:nvPr/>
        </p:nvSpPr>
        <p:spPr bwMode="auto">
          <a:xfrm rot="16200000">
            <a:off x="2968625" y="1749425"/>
            <a:ext cx="762000" cy="15875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504"/>
          <p:cNvSpPr>
            <a:spLocks noChangeShapeType="1"/>
          </p:cNvSpPr>
          <p:nvPr/>
        </p:nvSpPr>
        <p:spPr bwMode="auto">
          <a:xfrm flipV="1">
            <a:off x="2514600" y="1828800"/>
            <a:ext cx="755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Line 505"/>
          <p:cNvSpPr>
            <a:spLocks noChangeShapeType="1"/>
          </p:cNvSpPr>
          <p:nvPr/>
        </p:nvSpPr>
        <p:spPr bwMode="auto">
          <a:xfrm flipV="1">
            <a:off x="2743200" y="2086381"/>
            <a:ext cx="527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512"/>
          <p:cNvSpPr txBox="1">
            <a:spLocks noChangeArrowheads="1"/>
          </p:cNvSpPr>
          <p:nvPr/>
        </p:nvSpPr>
        <p:spPr bwMode="auto">
          <a:xfrm>
            <a:off x="2643093" y="1856601"/>
            <a:ext cx="63350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3’b111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80" name="Text Box 513"/>
          <p:cNvSpPr txBox="1">
            <a:spLocks noChangeArrowheads="1"/>
          </p:cNvSpPr>
          <p:nvPr/>
        </p:nvSpPr>
        <p:spPr bwMode="auto">
          <a:xfrm>
            <a:off x="2432050" y="159902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insn[11:</a:t>
            </a:r>
            <a:r>
              <a:rPr lang="en-US" sz="1200" dirty="0">
                <a:latin typeface="Times New Roman" charset="0"/>
              </a:rPr>
              <a:t>9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81" name="Group 521"/>
          <p:cNvGrpSpPr>
            <a:grpSpLocks/>
          </p:cNvGrpSpPr>
          <p:nvPr/>
        </p:nvGrpSpPr>
        <p:grpSpPr bwMode="auto">
          <a:xfrm>
            <a:off x="3346450" y="1524000"/>
            <a:ext cx="311150" cy="427038"/>
            <a:chOff x="4581" y="2488"/>
            <a:chExt cx="280" cy="383"/>
          </a:xfrm>
        </p:grpSpPr>
        <p:sp>
          <p:nvSpPr>
            <p:cNvPr id="282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84" name="Line 11"/>
          <p:cNvSpPr>
            <a:spLocks noChangeShapeType="1"/>
          </p:cNvSpPr>
          <p:nvPr/>
        </p:nvSpPr>
        <p:spPr bwMode="auto">
          <a:xfrm>
            <a:off x="3657600" y="18288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AutoShape 500"/>
          <p:cNvSpPr>
            <a:spLocks noChangeArrowheads="1"/>
          </p:cNvSpPr>
          <p:nvPr/>
        </p:nvSpPr>
        <p:spPr bwMode="auto">
          <a:xfrm rot="16200000">
            <a:off x="3124200" y="1067980"/>
            <a:ext cx="457200" cy="1524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504"/>
          <p:cNvSpPr>
            <a:spLocks noChangeShapeType="1"/>
          </p:cNvSpPr>
          <p:nvPr/>
        </p:nvSpPr>
        <p:spPr bwMode="auto">
          <a:xfrm flipV="1">
            <a:off x="2514600" y="99178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505"/>
          <p:cNvSpPr>
            <a:spLocks noChangeShapeType="1"/>
          </p:cNvSpPr>
          <p:nvPr/>
        </p:nvSpPr>
        <p:spPr bwMode="auto">
          <a:xfrm flipV="1">
            <a:off x="2514600" y="129658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509"/>
          <p:cNvSpPr>
            <a:spLocks noChangeShapeType="1"/>
          </p:cNvSpPr>
          <p:nvPr/>
        </p:nvSpPr>
        <p:spPr bwMode="auto">
          <a:xfrm flipV="1">
            <a:off x="3429000" y="114418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Text Box 512"/>
          <p:cNvSpPr txBox="1">
            <a:spLocks noChangeArrowheads="1"/>
          </p:cNvSpPr>
          <p:nvPr/>
        </p:nvSpPr>
        <p:spPr bwMode="auto">
          <a:xfrm>
            <a:off x="2438400" y="106680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</a:t>
            </a:r>
            <a:r>
              <a:rPr lang="en-US" sz="1200" dirty="0">
                <a:latin typeface="Times New Roman" charset="0"/>
              </a:rPr>
              <a:t>11:9]</a:t>
            </a:r>
          </a:p>
        </p:txBody>
      </p:sp>
      <p:sp>
        <p:nvSpPr>
          <p:cNvPr id="291" name="Text Box 513"/>
          <p:cNvSpPr txBox="1">
            <a:spLocks noChangeArrowheads="1"/>
          </p:cNvSpPr>
          <p:nvPr/>
        </p:nvSpPr>
        <p:spPr bwMode="auto">
          <a:xfrm>
            <a:off x="2438400" y="762000"/>
            <a:ext cx="78739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</a:t>
            </a:r>
            <a:r>
              <a:rPr lang="en-US" sz="1200" dirty="0">
                <a:latin typeface="Times New Roman" charset="0"/>
              </a:rPr>
              <a:t>2</a:t>
            </a:r>
            <a:r>
              <a:rPr lang="en-US" sz="1200" dirty="0" smtClean="0">
                <a:latin typeface="Times New Roman" charset="0"/>
              </a:rPr>
              <a:t>:</a:t>
            </a:r>
            <a:r>
              <a:rPr lang="en-US" sz="1200" dirty="0">
                <a:latin typeface="Times New Roman" charset="0"/>
              </a:rPr>
              <a:t>0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92" name="Group 521"/>
          <p:cNvGrpSpPr>
            <a:grpSpLocks/>
          </p:cNvGrpSpPr>
          <p:nvPr/>
        </p:nvGrpSpPr>
        <p:grpSpPr bwMode="auto">
          <a:xfrm>
            <a:off x="3352800" y="839380"/>
            <a:ext cx="311150" cy="427038"/>
            <a:chOff x="4581" y="2488"/>
            <a:chExt cx="280" cy="383"/>
          </a:xfrm>
        </p:grpSpPr>
        <p:sp>
          <p:nvSpPr>
            <p:cNvPr id="293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95" name="Line 11"/>
          <p:cNvSpPr>
            <a:spLocks noChangeShapeType="1"/>
          </p:cNvSpPr>
          <p:nvPr/>
        </p:nvSpPr>
        <p:spPr bwMode="auto">
          <a:xfrm>
            <a:off x="4038600" y="1143000"/>
            <a:ext cx="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Line 299"/>
          <p:cNvSpPr>
            <a:spLocks noChangeShapeType="1"/>
          </p:cNvSpPr>
          <p:nvPr/>
        </p:nvSpPr>
        <p:spPr bwMode="auto">
          <a:xfrm flipH="1" flipV="1">
            <a:off x="3352800" y="763180"/>
            <a:ext cx="0" cy="1524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Line 509"/>
          <p:cNvSpPr>
            <a:spLocks noChangeShapeType="1"/>
          </p:cNvSpPr>
          <p:nvPr/>
        </p:nvSpPr>
        <p:spPr bwMode="auto">
          <a:xfrm flipV="1">
            <a:off x="3422650" y="18288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5" name="Group 304"/>
          <p:cNvGrpSpPr/>
          <p:nvPr/>
        </p:nvGrpSpPr>
        <p:grpSpPr>
          <a:xfrm>
            <a:off x="3352800" y="2209800"/>
            <a:ext cx="842962" cy="1906488"/>
            <a:chOff x="3886200" y="1676400"/>
            <a:chExt cx="842962" cy="1906488"/>
          </a:xfrm>
          <a:solidFill>
            <a:srgbClr val="CCCCCC"/>
          </a:solidFill>
        </p:grpSpPr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3886200" y="1677888"/>
              <a:ext cx="842962" cy="190500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Reg.</a:t>
              </a:r>
              <a:br>
                <a:rPr lang="en-US" sz="1200" dirty="0">
                  <a:solidFill>
                    <a:srgbClr val="000000"/>
                  </a:solidFill>
                </a:rPr>
              </a:br>
              <a:r>
                <a:rPr lang="en-US" sz="1200" dirty="0">
                  <a:solidFill>
                    <a:srgbClr val="000000"/>
                  </a:solidFill>
                </a:rPr>
                <a:t>File</a:t>
              </a: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247957" name="Text Box 149"/>
            <p:cNvSpPr txBox="1">
              <a:spLocks noChangeArrowheads="1"/>
            </p:cNvSpPr>
            <p:nvPr/>
          </p:nvSpPr>
          <p:spPr bwMode="auto">
            <a:xfrm>
              <a:off x="3962400" y="1676400"/>
              <a:ext cx="307777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r1sel</a:t>
              </a:r>
              <a:endParaRPr lang="en-US" sz="1000" dirty="0"/>
            </a:p>
          </p:txBody>
        </p:sp>
        <p:sp>
          <p:nvSpPr>
            <p:cNvPr id="298" name="Text Box 149"/>
            <p:cNvSpPr txBox="1">
              <a:spLocks noChangeArrowheads="1"/>
            </p:cNvSpPr>
            <p:nvPr/>
          </p:nvSpPr>
          <p:spPr bwMode="auto">
            <a:xfrm>
              <a:off x="4343400" y="1676400"/>
              <a:ext cx="307777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r2sel</a:t>
              </a:r>
              <a:endParaRPr lang="en-US" sz="1000" dirty="0"/>
            </a:p>
          </p:txBody>
        </p:sp>
        <p:sp>
          <p:nvSpPr>
            <p:cNvPr id="299" name="Text Box 149"/>
            <p:cNvSpPr txBox="1">
              <a:spLocks noChangeArrowheads="1"/>
            </p:cNvSpPr>
            <p:nvPr/>
          </p:nvSpPr>
          <p:spPr bwMode="auto">
            <a:xfrm>
              <a:off x="4279899" y="2284512"/>
              <a:ext cx="410369" cy="15388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r1data</a:t>
              </a:r>
              <a:endParaRPr lang="en-US" sz="1000" dirty="0"/>
            </a:p>
          </p:txBody>
        </p:sp>
        <p:sp>
          <p:nvSpPr>
            <p:cNvPr id="300" name="Text Box 149"/>
            <p:cNvSpPr txBox="1">
              <a:spLocks noChangeArrowheads="1"/>
            </p:cNvSpPr>
            <p:nvPr/>
          </p:nvSpPr>
          <p:spPr bwMode="auto">
            <a:xfrm>
              <a:off x="4279899" y="2817912"/>
              <a:ext cx="410369" cy="15388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r2data</a:t>
              </a:r>
              <a:endParaRPr lang="en-US" sz="1000" dirty="0"/>
            </a:p>
          </p:txBody>
        </p:sp>
      </p:grpSp>
      <p:sp>
        <p:nvSpPr>
          <p:cNvPr id="302" name="Text Box 149"/>
          <p:cNvSpPr txBox="1">
            <a:spLocks noChangeArrowheads="1"/>
          </p:cNvSpPr>
          <p:nvPr/>
        </p:nvSpPr>
        <p:spPr bwMode="auto">
          <a:xfrm>
            <a:off x="8544247" y="2286000"/>
            <a:ext cx="294953" cy="153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dirty="0" err="1" smtClean="0"/>
              <a:t>wsel</a:t>
            </a:r>
            <a:endParaRPr lang="en-US" sz="1000" dirty="0"/>
          </a:p>
        </p:txBody>
      </p:sp>
      <p:sp>
        <p:nvSpPr>
          <p:cNvPr id="303" name="Text Box 149"/>
          <p:cNvSpPr txBox="1">
            <a:spLocks noChangeArrowheads="1"/>
          </p:cNvSpPr>
          <p:nvPr/>
        </p:nvSpPr>
        <p:spPr bwMode="auto">
          <a:xfrm>
            <a:off x="8077200" y="2286000"/>
            <a:ext cx="205184" cy="153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dirty="0" smtClean="0"/>
              <a:t>we</a:t>
            </a:r>
            <a:endParaRPr lang="en-US" sz="1000" dirty="0"/>
          </a:p>
        </p:txBody>
      </p:sp>
      <p:grpSp>
        <p:nvGrpSpPr>
          <p:cNvPr id="310" name="Group 406"/>
          <p:cNvGrpSpPr>
            <a:grpSpLocks/>
          </p:cNvGrpSpPr>
          <p:nvPr/>
        </p:nvGrpSpPr>
        <p:grpSpPr bwMode="auto">
          <a:xfrm>
            <a:off x="4572000" y="3352800"/>
            <a:ext cx="76200" cy="165100"/>
            <a:chOff x="3024" y="3976"/>
            <a:chExt cx="48" cy="104"/>
          </a:xfrm>
        </p:grpSpPr>
        <p:sp>
          <p:nvSpPr>
            <p:cNvPr id="311" name="Arc 407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Arc 408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" name="Line 409"/>
          <p:cNvSpPr>
            <a:spLocks noChangeShapeType="1"/>
          </p:cNvSpPr>
          <p:nvPr/>
        </p:nvSpPr>
        <p:spPr bwMode="auto">
          <a:xfrm flipH="1" flipV="1">
            <a:off x="4800600" y="34290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Line 477"/>
          <p:cNvSpPr>
            <a:spLocks noChangeShapeType="1"/>
          </p:cNvSpPr>
          <p:nvPr/>
        </p:nvSpPr>
        <p:spPr bwMode="auto">
          <a:xfrm flipH="1">
            <a:off x="990600" y="24384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5" name="Group 324"/>
          <p:cNvGrpSpPr/>
          <p:nvPr/>
        </p:nvGrpSpPr>
        <p:grpSpPr>
          <a:xfrm>
            <a:off x="8072438" y="4572000"/>
            <a:ext cx="842962" cy="381000"/>
            <a:chOff x="3505200" y="4267200"/>
            <a:chExt cx="842962" cy="381000"/>
          </a:xfrm>
          <a:solidFill>
            <a:srgbClr val="CCCCCC"/>
          </a:solidFill>
        </p:grpSpPr>
        <p:sp>
          <p:nvSpPr>
            <p:cNvPr id="319" name="Rectangle 5"/>
            <p:cNvSpPr>
              <a:spLocks noChangeArrowheads="1"/>
            </p:cNvSpPr>
            <p:nvPr/>
          </p:nvSpPr>
          <p:spPr bwMode="auto">
            <a:xfrm>
              <a:off x="3505200" y="4267200"/>
              <a:ext cx="842962" cy="38100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</a:rPr>
                <a:t>NZP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Reg</a:t>
              </a: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324" name="Text Box 149"/>
            <p:cNvSpPr txBox="1">
              <a:spLocks noChangeArrowheads="1"/>
            </p:cNvSpPr>
            <p:nvPr/>
          </p:nvSpPr>
          <p:spPr bwMode="auto">
            <a:xfrm>
              <a:off x="3505200" y="4267200"/>
              <a:ext cx="20518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we</a:t>
              </a:r>
              <a:endParaRPr lang="en-US" sz="1000" dirty="0"/>
            </a:p>
          </p:txBody>
        </p:sp>
      </p:grpSp>
      <p:sp>
        <p:nvSpPr>
          <p:cNvPr id="326" name="Rectangle 5"/>
          <p:cNvSpPr>
            <a:spLocks noChangeArrowheads="1"/>
          </p:cNvSpPr>
          <p:nvPr/>
        </p:nvSpPr>
        <p:spPr bwMode="auto">
          <a:xfrm>
            <a:off x="3352800" y="4572000"/>
            <a:ext cx="842962" cy="3810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NZP </a:t>
            </a:r>
            <a:r>
              <a:rPr lang="en-US" sz="1200" dirty="0" err="1" smtClean="0">
                <a:solidFill>
                  <a:srgbClr val="000000"/>
                </a:solidFill>
              </a:rPr>
              <a:t>Reg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27" name="Line 299"/>
          <p:cNvSpPr>
            <a:spLocks noChangeShapeType="1"/>
          </p:cNvSpPr>
          <p:nvPr/>
        </p:nvSpPr>
        <p:spPr bwMode="auto">
          <a:xfrm flipH="1" flipV="1">
            <a:off x="8153400" y="4343400"/>
            <a:ext cx="0" cy="2286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" name="Line 477"/>
          <p:cNvSpPr>
            <a:spLocks noChangeShapeType="1"/>
          </p:cNvSpPr>
          <p:nvPr/>
        </p:nvSpPr>
        <p:spPr bwMode="auto">
          <a:xfrm flipH="1">
            <a:off x="7772400" y="3276600"/>
            <a:ext cx="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" name="Line 510"/>
          <p:cNvSpPr>
            <a:spLocks noChangeShapeType="1"/>
          </p:cNvSpPr>
          <p:nvPr/>
        </p:nvSpPr>
        <p:spPr bwMode="auto">
          <a:xfrm flipV="1">
            <a:off x="7772400" y="4800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" name="Line 510"/>
          <p:cNvSpPr>
            <a:spLocks noChangeShapeType="1"/>
          </p:cNvSpPr>
          <p:nvPr/>
        </p:nvSpPr>
        <p:spPr bwMode="auto">
          <a:xfrm flipV="1">
            <a:off x="2514600" y="5029200"/>
            <a:ext cx="2362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1" name="Group 518"/>
          <p:cNvGrpSpPr>
            <a:grpSpLocks/>
          </p:cNvGrpSpPr>
          <p:nvPr/>
        </p:nvGrpSpPr>
        <p:grpSpPr bwMode="auto">
          <a:xfrm>
            <a:off x="4489450" y="4419600"/>
            <a:ext cx="311150" cy="427038"/>
            <a:chOff x="4581" y="2488"/>
            <a:chExt cx="280" cy="383"/>
          </a:xfrm>
        </p:grpSpPr>
        <p:sp>
          <p:nvSpPr>
            <p:cNvPr id="332" name="Line 519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Text Box 520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</p:grpSp>
      <p:sp>
        <p:nvSpPr>
          <p:cNvPr id="335" name="Line 409"/>
          <p:cNvSpPr>
            <a:spLocks noChangeShapeType="1"/>
          </p:cNvSpPr>
          <p:nvPr/>
        </p:nvSpPr>
        <p:spPr bwMode="auto">
          <a:xfrm flipH="1" flipV="1">
            <a:off x="4572000" y="35052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" name="Line 450"/>
          <p:cNvSpPr>
            <a:spLocks noChangeShapeType="1"/>
          </p:cNvSpPr>
          <p:nvPr/>
        </p:nvSpPr>
        <p:spPr bwMode="auto">
          <a:xfrm>
            <a:off x="4572000" y="4419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" name="Line 450"/>
          <p:cNvSpPr>
            <a:spLocks noChangeShapeType="1"/>
          </p:cNvSpPr>
          <p:nvPr/>
        </p:nvSpPr>
        <p:spPr bwMode="auto">
          <a:xfrm>
            <a:off x="5486400" y="50292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" name="Line 560"/>
          <p:cNvSpPr>
            <a:spLocks noChangeShapeType="1"/>
          </p:cNvSpPr>
          <p:nvPr/>
        </p:nvSpPr>
        <p:spPr bwMode="auto">
          <a:xfrm flipV="1">
            <a:off x="5715000" y="50292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" name="Line 115"/>
          <p:cNvSpPr>
            <a:spLocks noChangeShapeType="1"/>
          </p:cNvSpPr>
          <p:nvPr/>
        </p:nvSpPr>
        <p:spPr bwMode="auto">
          <a:xfrm flipH="1">
            <a:off x="152400" y="6096000"/>
            <a:ext cx="5562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340" name="Line 510"/>
          <p:cNvSpPr>
            <a:spLocks noChangeShapeType="1"/>
          </p:cNvSpPr>
          <p:nvPr/>
        </p:nvSpPr>
        <p:spPr bwMode="auto">
          <a:xfrm flipV="1">
            <a:off x="152400" y="24384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1" name="Group 66"/>
          <p:cNvGrpSpPr>
            <a:grpSpLocks/>
          </p:cNvGrpSpPr>
          <p:nvPr/>
        </p:nvGrpSpPr>
        <p:grpSpPr bwMode="auto">
          <a:xfrm>
            <a:off x="-15875" y="2133600"/>
            <a:ext cx="396875" cy="427038"/>
            <a:chOff x="4544" y="2488"/>
            <a:chExt cx="355" cy="383"/>
          </a:xfrm>
        </p:grpSpPr>
        <p:sp>
          <p:nvSpPr>
            <p:cNvPr id="342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344" name="Group 66"/>
          <p:cNvGrpSpPr>
            <a:grpSpLocks/>
          </p:cNvGrpSpPr>
          <p:nvPr/>
        </p:nvGrpSpPr>
        <p:grpSpPr bwMode="auto">
          <a:xfrm>
            <a:off x="5364089" y="4724400"/>
            <a:ext cx="396875" cy="427038"/>
            <a:chOff x="4544" y="2488"/>
            <a:chExt cx="355" cy="383"/>
          </a:xfrm>
        </p:grpSpPr>
        <p:sp>
          <p:nvSpPr>
            <p:cNvPr id="345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347" name="Group 66"/>
          <p:cNvGrpSpPr>
            <a:grpSpLocks/>
          </p:cNvGrpSpPr>
          <p:nvPr/>
        </p:nvGrpSpPr>
        <p:grpSpPr bwMode="auto">
          <a:xfrm>
            <a:off x="4267200" y="5029200"/>
            <a:ext cx="396875" cy="427038"/>
            <a:chOff x="4544" y="2488"/>
            <a:chExt cx="355" cy="383"/>
          </a:xfrm>
        </p:grpSpPr>
        <p:sp>
          <p:nvSpPr>
            <p:cNvPr id="348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50" name="Line 409"/>
          <p:cNvSpPr>
            <a:spLocks noChangeShapeType="1"/>
          </p:cNvSpPr>
          <p:nvPr/>
        </p:nvSpPr>
        <p:spPr bwMode="auto">
          <a:xfrm flipH="1" flipV="1">
            <a:off x="4572000" y="28956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1" name="Line 510"/>
          <p:cNvSpPr>
            <a:spLocks noChangeShapeType="1"/>
          </p:cNvSpPr>
          <p:nvPr/>
        </p:nvSpPr>
        <p:spPr bwMode="auto">
          <a:xfrm flipV="1">
            <a:off x="4191000" y="4724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2" name="Group 66"/>
          <p:cNvGrpSpPr>
            <a:grpSpLocks/>
          </p:cNvGrpSpPr>
          <p:nvPr/>
        </p:nvGrpSpPr>
        <p:grpSpPr bwMode="auto">
          <a:xfrm>
            <a:off x="4343400" y="4724400"/>
            <a:ext cx="396875" cy="427038"/>
            <a:chOff x="4544" y="2488"/>
            <a:chExt cx="355" cy="383"/>
          </a:xfrm>
        </p:grpSpPr>
        <p:sp>
          <p:nvSpPr>
            <p:cNvPr id="353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355" name="Group 66"/>
          <p:cNvGrpSpPr>
            <a:grpSpLocks/>
          </p:cNvGrpSpPr>
          <p:nvPr/>
        </p:nvGrpSpPr>
        <p:grpSpPr bwMode="auto">
          <a:xfrm>
            <a:off x="4479925" y="4114800"/>
            <a:ext cx="396875" cy="427038"/>
            <a:chOff x="4544" y="2488"/>
            <a:chExt cx="355" cy="383"/>
          </a:xfrm>
        </p:grpSpPr>
        <p:sp>
          <p:nvSpPr>
            <p:cNvPr id="356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58" name="Line 477"/>
          <p:cNvSpPr>
            <a:spLocks noChangeShapeType="1"/>
          </p:cNvSpPr>
          <p:nvPr/>
        </p:nvSpPr>
        <p:spPr bwMode="auto">
          <a:xfrm flipH="1" flipV="1">
            <a:off x="5943600" y="2667000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4" name="Group 363"/>
          <p:cNvGrpSpPr/>
          <p:nvPr/>
        </p:nvGrpSpPr>
        <p:grpSpPr>
          <a:xfrm>
            <a:off x="6172200" y="3094037"/>
            <a:ext cx="914400" cy="1401763"/>
            <a:chOff x="6172200" y="1676400"/>
            <a:chExt cx="914400" cy="1401763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7985" name="Rectangle 177"/>
            <p:cNvSpPr>
              <a:spLocks noChangeArrowheads="1"/>
            </p:cNvSpPr>
            <p:nvPr/>
          </p:nvSpPr>
          <p:spPr bwMode="auto">
            <a:xfrm>
              <a:off x="6172200" y="1676400"/>
              <a:ext cx="914400" cy="1401763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rgbClr val="000000"/>
                  </a:solidFill>
                </a:rPr>
                <a:t>Memory</a:t>
              </a:r>
              <a:endParaRPr lang="en-US" sz="1200" b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b="0">
                  <a:solidFill>
                    <a:srgbClr val="000000"/>
                  </a:solidFill>
                </a:rPr>
                <a:t>2</a:t>
              </a:r>
              <a:r>
                <a:rPr lang="en-US" sz="1200" b="0" baseline="30000">
                  <a:solidFill>
                    <a:srgbClr val="000000"/>
                  </a:solidFill>
                </a:rPr>
                <a:t>16</a:t>
              </a:r>
              <a:r>
                <a:rPr lang="en-US" sz="1200" b="0">
                  <a:solidFill>
                    <a:srgbClr val="000000"/>
                  </a:solidFill>
                </a:rPr>
                <a:t> by 16 bit</a:t>
              </a:r>
              <a:br>
                <a:rPr lang="en-US" sz="1200" b="0">
                  <a:solidFill>
                    <a:srgbClr val="000000"/>
                  </a:solidFill>
                </a:rPr>
              </a:br>
              <a:endParaRPr lang="en-US" sz="1200" b="0">
                <a:solidFill>
                  <a:srgbClr val="000000"/>
                </a:solidFill>
              </a:endParaRPr>
            </a:p>
          </p:txBody>
        </p:sp>
        <p:sp>
          <p:nvSpPr>
            <p:cNvPr id="360" name="Text Box 149"/>
            <p:cNvSpPr txBox="1">
              <a:spLocks noChangeArrowheads="1"/>
            </p:cNvSpPr>
            <p:nvPr/>
          </p:nvSpPr>
          <p:spPr bwMode="auto">
            <a:xfrm>
              <a:off x="6172200" y="2544763"/>
              <a:ext cx="14106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in</a:t>
              </a:r>
              <a:endParaRPr lang="en-US" sz="1000" dirty="0"/>
            </a:p>
          </p:txBody>
        </p:sp>
        <p:sp>
          <p:nvSpPr>
            <p:cNvPr id="361" name="Text Box 149"/>
            <p:cNvSpPr txBox="1">
              <a:spLocks noChangeArrowheads="1"/>
            </p:cNvSpPr>
            <p:nvPr/>
          </p:nvSpPr>
          <p:spPr bwMode="auto">
            <a:xfrm>
              <a:off x="6830797" y="1775814"/>
              <a:ext cx="218008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out	</a:t>
              </a:r>
              <a:endParaRPr lang="en-US" sz="1000" dirty="0"/>
            </a:p>
          </p:txBody>
        </p:sp>
        <p:sp>
          <p:nvSpPr>
            <p:cNvPr id="362" name="Text Box 149"/>
            <p:cNvSpPr txBox="1">
              <a:spLocks noChangeArrowheads="1"/>
            </p:cNvSpPr>
            <p:nvPr/>
          </p:nvSpPr>
          <p:spPr bwMode="auto">
            <a:xfrm>
              <a:off x="6172200" y="1676400"/>
              <a:ext cx="307777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err="1" smtClean="0"/>
                <a:t>addr</a:t>
              </a:r>
              <a:endParaRPr lang="en-US" sz="1000" dirty="0"/>
            </a:p>
          </p:txBody>
        </p:sp>
        <p:sp>
          <p:nvSpPr>
            <p:cNvPr id="363" name="Text Box 149"/>
            <p:cNvSpPr txBox="1">
              <a:spLocks noChangeArrowheads="1"/>
            </p:cNvSpPr>
            <p:nvPr/>
          </p:nvSpPr>
          <p:spPr bwMode="auto">
            <a:xfrm>
              <a:off x="6576616" y="1676400"/>
              <a:ext cx="20518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we</a:t>
              </a:r>
              <a:endParaRPr lang="en-US" sz="1000" dirty="0"/>
            </a:p>
          </p:txBody>
        </p:sp>
      </p:grpSp>
      <p:sp>
        <p:nvSpPr>
          <p:cNvPr id="365" name="Line 179"/>
          <p:cNvSpPr>
            <a:spLocks noChangeShapeType="1"/>
          </p:cNvSpPr>
          <p:nvPr/>
        </p:nvSpPr>
        <p:spPr bwMode="auto">
          <a:xfrm>
            <a:off x="5943600" y="26670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" name="Line 179"/>
          <p:cNvSpPr>
            <a:spLocks noChangeShapeType="1"/>
          </p:cNvSpPr>
          <p:nvPr/>
        </p:nvSpPr>
        <p:spPr bwMode="auto">
          <a:xfrm>
            <a:off x="7315200" y="3505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" name="Line 509"/>
          <p:cNvSpPr>
            <a:spLocks noChangeShapeType="1"/>
          </p:cNvSpPr>
          <p:nvPr/>
        </p:nvSpPr>
        <p:spPr bwMode="auto">
          <a:xfrm flipV="1">
            <a:off x="7315200" y="3505200"/>
            <a:ext cx="0" cy="2286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" name="Line 409"/>
          <p:cNvSpPr>
            <a:spLocks noChangeShapeType="1"/>
          </p:cNvSpPr>
          <p:nvPr/>
        </p:nvSpPr>
        <p:spPr bwMode="auto">
          <a:xfrm flipV="1">
            <a:off x="4648200" y="53340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" name="Rectangle 143"/>
          <p:cNvSpPr>
            <a:spLocks noChangeArrowheads="1"/>
          </p:cNvSpPr>
          <p:nvPr/>
        </p:nvSpPr>
        <p:spPr bwMode="auto">
          <a:xfrm>
            <a:off x="5029200" y="5562600"/>
            <a:ext cx="457200" cy="3968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+1</a:t>
            </a:r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370" name="Line 510"/>
          <p:cNvSpPr>
            <a:spLocks noChangeShapeType="1"/>
          </p:cNvSpPr>
          <p:nvPr/>
        </p:nvSpPr>
        <p:spPr bwMode="auto">
          <a:xfrm flipV="1">
            <a:off x="4640263" y="5791200"/>
            <a:ext cx="3889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1" name="Group 66"/>
          <p:cNvGrpSpPr>
            <a:grpSpLocks/>
          </p:cNvGrpSpPr>
          <p:nvPr/>
        </p:nvGrpSpPr>
        <p:grpSpPr bwMode="auto">
          <a:xfrm>
            <a:off x="5371795" y="5486400"/>
            <a:ext cx="396875" cy="427038"/>
            <a:chOff x="4544" y="2488"/>
            <a:chExt cx="355" cy="383"/>
          </a:xfrm>
        </p:grpSpPr>
        <p:sp>
          <p:nvSpPr>
            <p:cNvPr id="372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74" name="Line 477"/>
          <p:cNvSpPr>
            <a:spLocks noChangeShapeType="1"/>
          </p:cNvSpPr>
          <p:nvPr/>
        </p:nvSpPr>
        <p:spPr bwMode="auto">
          <a:xfrm flipH="1">
            <a:off x="2133600" y="24384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" name="Line 560"/>
          <p:cNvSpPr>
            <a:spLocks noChangeShapeType="1"/>
          </p:cNvSpPr>
          <p:nvPr/>
        </p:nvSpPr>
        <p:spPr bwMode="auto">
          <a:xfrm flipV="1">
            <a:off x="5715000" y="58674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Line 504"/>
          <p:cNvSpPr>
            <a:spLocks noChangeShapeType="1"/>
          </p:cNvSpPr>
          <p:nvPr/>
        </p:nvSpPr>
        <p:spPr bwMode="auto">
          <a:xfrm flipV="1">
            <a:off x="2514600" y="685800"/>
            <a:ext cx="2667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Line 504"/>
          <p:cNvSpPr>
            <a:spLocks noChangeShapeType="1"/>
          </p:cNvSpPr>
          <p:nvPr/>
        </p:nvSpPr>
        <p:spPr bwMode="auto">
          <a:xfrm>
            <a:off x="5181600" y="6858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0" name="Group 66"/>
          <p:cNvGrpSpPr>
            <a:grpSpLocks/>
          </p:cNvGrpSpPr>
          <p:nvPr/>
        </p:nvGrpSpPr>
        <p:grpSpPr bwMode="auto">
          <a:xfrm>
            <a:off x="3717925" y="381000"/>
            <a:ext cx="396875" cy="427038"/>
            <a:chOff x="4544" y="2488"/>
            <a:chExt cx="355" cy="383"/>
          </a:xfrm>
        </p:grpSpPr>
        <p:sp>
          <p:nvSpPr>
            <p:cNvPr id="381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87" name="Rectangle 143"/>
          <p:cNvSpPr>
            <a:spLocks noChangeArrowheads="1"/>
          </p:cNvSpPr>
          <p:nvPr/>
        </p:nvSpPr>
        <p:spPr bwMode="auto">
          <a:xfrm>
            <a:off x="7543800" y="4114800"/>
            <a:ext cx="457200" cy="3968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400" dirty="0" err="1" smtClean="0">
                <a:solidFill>
                  <a:srgbClr val="000000"/>
                </a:solidFill>
              </a:rPr>
              <a:t>n/z/p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388" name="Line 477"/>
          <p:cNvSpPr>
            <a:spLocks noChangeShapeType="1"/>
          </p:cNvSpPr>
          <p:nvPr/>
        </p:nvSpPr>
        <p:spPr bwMode="auto">
          <a:xfrm flipH="1">
            <a:off x="7772400" y="44958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9" name="Group 189"/>
          <p:cNvGrpSpPr>
            <a:grpSpLocks/>
          </p:cNvGrpSpPr>
          <p:nvPr/>
        </p:nvGrpSpPr>
        <p:grpSpPr bwMode="auto">
          <a:xfrm>
            <a:off x="7728264" y="4494685"/>
            <a:ext cx="299886" cy="428152"/>
            <a:chOff x="4586" y="2487"/>
            <a:chExt cx="269" cy="384"/>
          </a:xfrm>
        </p:grpSpPr>
        <p:sp>
          <p:nvSpPr>
            <p:cNvPr id="390" name="Line 19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Text Box 191"/>
            <p:cNvSpPr txBox="1">
              <a:spLocks noChangeArrowheads="1"/>
            </p:cNvSpPr>
            <p:nvPr/>
          </p:nvSpPr>
          <p:spPr bwMode="auto">
            <a:xfrm>
              <a:off x="4586" y="2487"/>
              <a:ext cx="26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</p:grpSp>
      <p:sp>
        <p:nvSpPr>
          <p:cNvPr id="392" name="Line 504"/>
          <p:cNvSpPr>
            <a:spLocks noChangeShapeType="1"/>
          </p:cNvSpPr>
          <p:nvPr/>
        </p:nvSpPr>
        <p:spPr bwMode="auto">
          <a:xfrm flipV="1">
            <a:off x="2520950" y="1552981"/>
            <a:ext cx="755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Text Box 513"/>
          <p:cNvSpPr txBox="1">
            <a:spLocks noChangeArrowheads="1"/>
          </p:cNvSpPr>
          <p:nvPr/>
        </p:nvSpPr>
        <p:spPr bwMode="auto">
          <a:xfrm>
            <a:off x="2438400" y="1323201"/>
            <a:ext cx="78739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insn[8:</a:t>
            </a:r>
            <a:r>
              <a:rPr lang="en-US" sz="1200" dirty="0">
                <a:latin typeface="Times New Roman" charset="0"/>
              </a:rPr>
              <a:t>6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94" name="Line 179"/>
          <p:cNvSpPr>
            <a:spLocks noChangeShapeType="1"/>
          </p:cNvSpPr>
          <p:nvPr/>
        </p:nvSpPr>
        <p:spPr bwMode="auto">
          <a:xfrm>
            <a:off x="7315200" y="29718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Line 560"/>
          <p:cNvSpPr>
            <a:spLocks noChangeShapeType="1"/>
          </p:cNvSpPr>
          <p:nvPr/>
        </p:nvSpPr>
        <p:spPr bwMode="auto">
          <a:xfrm>
            <a:off x="7315200" y="26670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1125" marR="0" indent="-111125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 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1125" marR="0" indent="-111125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 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Settings\Greg Byrd\My Documents\ece206\mh-slides\template\PattPatel.pot</Template>
  <TotalTime>7931</TotalTime>
  <Words>112</Words>
  <Application>Microsoft Macintosh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PattPatel</vt:lpstr>
      <vt:lpstr>LC4 Non-Pipelined Datapath - Spring 2011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 and Logic Gates</dc:title>
  <dc:creator>Greg Byrd</dc:creator>
  <cp:lastModifiedBy>Milo Martin</cp:lastModifiedBy>
  <cp:revision>515</cp:revision>
  <cp:lastPrinted>2006-03-13T17:01:45Z</cp:lastPrinted>
  <dcterms:created xsi:type="dcterms:W3CDTF">2011-03-21T17:51:14Z</dcterms:created>
  <dcterms:modified xsi:type="dcterms:W3CDTF">2011-03-21T17:51:27Z</dcterms:modified>
</cp:coreProperties>
</file>